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6" r:id="rId4"/>
    <p:sldId id="283" r:id="rId5"/>
    <p:sldId id="337" r:id="rId6"/>
    <p:sldId id="342" r:id="rId7"/>
    <p:sldId id="341" r:id="rId8"/>
    <p:sldId id="338" r:id="rId9"/>
    <p:sldId id="339" r:id="rId10"/>
    <p:sldId id="340" r:id="rId11"/>
    <p:sldId id="343" r:id="rId12"/>
    <p:sldId id="344" r:id="rId13"/>
    <p:sldId id="345" r:id="rId14"/>
    <p:sldId id="346" r:id="rId15"/>
    <p:sldId id="347" r:id="rId16"/>
    <p:sldId id="348" r:id="rId17"/>
    <p:sldId id="349" r:id="rId18"/>
    <p:sldId id="261" r:id="rId19"/>
    <p:sldId id="263" r:id="rId20"/>
    <p:sldId id="264" r:id="rId21"/>
    <p:sldId id="265" r:id="rId22"/>
    <p:sldId id="267" r:id="rId23"/>
    <p:sldId id="266" r:id="rId24"/>
    <p:sldId id="268" r:id="rId25"/>
    <p:sldId id="269" r:id="rId26"/>
    <p:sldId id="270" r:id="rId27"/>
    <p:sldId id="271" r:id="rId28"/>
    <p:sldId id="272" r:id="rId29"/>
    <p:sldId id="273" r:id="rId30"/>
    <p:sldId id="274" r:id="rId31"/>
    <p:sldId id="275" r:id="rId32"/>
    <p:sldId id="276" r:id="rId33"/>
    <p:sldId id="350" r:id="rId34"/>
    <p:sldId id="278" r:id="rId35"/>
    <p:sldId id="279" r:id="rId36"/>
    <p:sldId id="280" r:id="rId37"/>
    <p:sldId id="282" r:id="rId38"/>
    <p:sldId id="281" r:id="rId39"/>
    <p:sldId id="284" r:id="rId40"/>
    <p:sldId id="290" r:id="rId41"/>
    <p:sldId id="291" r:id="rId42"/>
    <p:sldId id="351" r:id="rId43"/>
    <p:sldId id="352" r:id="rId44"/>
    <p:sldId id="293" r:id="rId45"/>
    <p:sldId id="362" r:id="rId46"/>
    <p:sldId id="332" r:id="rId47"/>
    <p:sldId id="296" r:id="rId48"/>
    <p:sldId id="297" r:id="rId49"/>
    <p:sldId id="298" r:id="rId50"/>
    <p:sldId id="300" r:id="rId51"/>
    <p:sldId id="301" r:id="rId52"/>
    <p:sldId id="303" r:id="rId53"/>
    <p:sldId id="304" r:id="rId54"/>
    <p:sldId id="305" r:id="rId55"/>
    <p:sldId id="306" r:id="rId56"/>
    <p:sldId id="307" r:id="rId57"/>
    <p:sldId id="308" r:id="rId58"/>
    <p:sldId id="309" r:id="rId59"/>
    <p:sldId id="311" r:id="rId60"/>
    <p:sldId id="312" r:id="rId61"/>
    <p:sldId id="313" r:id="rId62"/>
    <p:sldId id="333" r:id="rId63"/>
    <p:sldId id="334" r:id="rId64"/>
    <p:sldId id="314" r:id="rId65"/>
    <p:sldId id="315" r:id="rId66"/>
    <p:sldId id="316" r:id="rId67"/>
    <p:sldId id="318" r:id="rId68"/>
    <p:sldId id="319" r:id="rId69"/>
    <p:sldId id="320" r:id="rId70"/>
    <p:sldId id="321" r:id="rId71"/>
    <p:sldId id="322" r:id="rId72"/>
    <p:sldId id="323" r:id="rId73"/>
    <p:sldId id="324" r:id="rId74"/>
    <p:sldId id="325" r:id="rId75"/>
    <p:sldId id="326" r:id="rId76"/>
    <p:sldId id="335" r:id="rId77"/>
    <p:sldId id="336" r:id="rId78"/>
    <p:sldId id="356" r:id="rId79"/>
    <p:sldId id="329" r:id="rId80"/>
    <p:sldId id="330" r:id="rId81"/>
    <p:sldId id="360" r:id="rId82"/>
    <p:sldId id="353" r:id="rId83"/>
    <p:sldId id="354" r:id="rId84"/>
    <p:sldId id="355" r:id="rId85"/>
    <p:sldId id="357" r:id="rId86"/>
    <p:sldId id="358" r:id="rId87"/>
    <p:sldId id="361" r:id="rId88"/>
    <p:sldId id="359" r:id="rId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6"/>
    <p:restoredTop sz="94704"/>
  </p:normalViewPr>
  <p:slideViewPr>
    <p:cSldViewPr snapToGrid="0" snapToObjects="1">
      <p:cViewPr varScale="1">
        <p:scale>
          <a:sx n="120" d="100"/>
          <a:sy n="120"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6AD039-9412-9241-8F0F-70CA956B6A1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8261006-E88C-6B4F-A154-1FF84416B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138F87E-1A99-524D-A0A5-D6C86A14DAD1}"/>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DDBFE591-AD1D-9449-AE32-A0C75A7F3F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6B3676-7E49-204F-A327-4C1C22C276A4}"/>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1545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98884-6592-6943-97D4-8BB82D526EF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3615E6D-9903-BA4A-A414-F6E7B63051F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179D44-55DB-FB45-8A8F-7FFBD91431F2}"/>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B29A2D56-7D08-F649-9B48-FC8B45B997F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20EE90-382B-B545-9A99-1282434D5231}"/>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305941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A51A5CA-5507-FC40-B658-5E84FD0C3C1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21A360A-B267-ED47-B825-4632D4ADA7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FF136C-4F2A-C54A-868F-067217D7A587}"/>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1238BAE8-2398-2E4B-AF21-32237A0763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A52A0E0-4726-154E-9A31-810DC5999E36}"/>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37833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51283D-D4C0-494F-8477-CFB29EEA2E3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73A13D-B291-E548-9530-034C3BA440A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E95549-4242-894A-905F-69A8611B9777}"/>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A6010B5C-EA3D-CA45-A33E-02D1F0A59A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F06BF6-1ECE-6348-AD2A-BB32BB218995}"/>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426276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0AF13-613A-3744-A7C9-61FBFE4472B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C880EFB-62C9-324A-8BEC-247D08C8CC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8970D80-5948-E24B-876F-B18EF2C35065}"/>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A715AAFD-B07B-3740-BD46-7FDF6C80E40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3BD66A8-17A8-944F-8FA9-1828B2E98B3C}"/>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62316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6581A-D59C-E346-8548-A9391567C96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13388C4-BAA4-E044-934F-EB35A67BE5E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B038696-828D-6F49-9B89-C3CD5B71F7C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86FC61D-2F15-FD49-9692-B1DDBF14C69F}"/>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6" name="Espace réservé du pied de page 5">
            <a:extLst>
              <a:ext uri="{FF2B5EF4-FFF2-40B4-BE49-F238E27FC236}">
                <a16:creationId xmlns:a16="http://schemas.microsoft.com/office/drawing/2014/main" id="{C9B8105E-012D-A841-81F8-D467E7B9509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3D3A901-A2AB-094F-A472-B0216D34C5D1}"/>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43186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DF7C5-2B5D-2E48-8E0B-525AEF6255D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B08A5F9-AEEE-E74D-B0AC-910B1179BC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AFC3EC5-56D0-7244-BE84-810A411DFF7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69EC22A-399B-1A44-8FEB-A6DCCB223A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F6A896A-3171-6645-9527-CAE9829EF49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632AFE0-D9E6-3F49-B246-8EB210AFA29A}"/>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8" name="Espace réservé du pied de page 7">
            <a:extLst>
              <a:ext uri="{FF2B5EF4-FFF2-40B4-BE49-F238E27FC236}">
                <a16:creationId xmlns:a16="http://schemas.microsoft.com/office/drawing/2014/main" id="{C615BDD9-A5EC-0847-BB4B-8E1DA20FB92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16D78B2-A9F9-DF4B-9E71-9E19C870C510}"/>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14846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979D8-A7D6-E341-AD3C-0CC2057DB16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F16063-B7AD-9B47-92F3-FA04FB184FB3}"/>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4" name="Espace réservé du pied de page 3">
            <a:extLst>
              <a:ext uri="{FF2B5EF4-FFF2-40B4-BE49-F238E27FC236}">
                <a16:creationId xmlns:a16="http://schemas.microsoft.com/office/drawing/2014/main" id="{CB475005-247B-D547-B894-F40112A068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BF02FE3-3D76-1445-AFF6-E55E6B49B563}"/>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95286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8DCA83C-0BCB-D94F-8BD6-7EAC709676C5}"/>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3" name="Espace réservé du pied de page 2">
            <a:extLst>
              <a:ext uri="{FF2B5EF4-FFF2-40B4-BE49-F238E27FC236}">
                <a16:creationId xmlns:a16="http://schemas.microsoft.com/office/drawing/2014/main" id="{191CE80C-F503-374A-B4A6-4251FB8523A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9624D1E-9BA3-0746-9213-6F2AEFB8D78E}"/>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99998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D54CA-1FB1-2C42-8380-C0F28623E9D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BCAE922-5060-934D-9C6A-5DD6E5D648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8A6DD3-4844-2340-B18A-3B3A4DB3B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D3F4849-98CC-8240-9CCB-C61A2130DB92}"/>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6" name="Espace réservé du pied de page 5">
            <a:extLst>
              <a:ext uri="{FF2B5EF4-FFF2-40B4-BE49-F238E27FC236}">
                <a16:creationId xmlns:a16="http://schemas.microsoft.com/office/drawing/2014/main" id="{8998F708-48AB-4941-A4B7-81B21B5744F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FC451F3-B4E8-A944-905C-D2E2B76C7EF1}"/>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372073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B0D96-4F25-D446-927C-0435CF5592C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950ECBF-136B-C849-B594-DF3B58569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F6B187C-401C-0A4B-BA77-99A09DD5C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CF380C-17E2-D84E-BE2C-71EEA2F52B82}"/>
              </a:ext>
            </a:extLst>
          </p:cNvPr>
          <p:cNvSpPr>
            <a:spLocks noGrp="1"/>
          </p:cNvSpPr>
          <p:nvPr>
            <p:ph type="dt" sz="half" idx="10"/>
          </p:nvPr>
        </p:nvSpPr>
        <p:spPr/>
        <p:txBody>
          <a:bodyPr/>
          <a:lstStyle/>
          <a:p>
            <a:fld id="{99FBD1A9-7033-9544-BC58-AD37BE7DBDFD}" type="datetimeFigureOut">
              <a:rPr lang="fr-FR" smtClean="0"/>
              <a:t>26/04/2022</a:t>
            </a:fld>
            <a:endParaRPr lang="fr-FR"/>
          </a:p>
        </p:txBody>
      </p:sp>
      <p:sp>
        <p:nvSpPr>
          <p:cNvPr id="6" name="Espace réservé du pied de page 5">
            <a:extLst>
              <a:ext uri="{FF2B5EF4-FFF2-40B4-BE49-F238E27FC236}">
                <a16:creationId xmlns:a16="http://schemas.microsoft.com/office/drawing/2014/main" id="{7576EADB-21CA-A84D-A9AF-37D8AB67EE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0DA7372-3030-6C4F-95A9-97858B12470A}"/>
              </a:ext>
            </a:extLst>
          </p:cNvPr>
          <p:cNvSpPr>
            <a:spLocks noGrp="1"/>
          </p:cNvSpPr>
          <p:nvPr>
            <p:ph type="sldNum" sz="quarter" idx="12"/>
          </p:nvPr>
        </p:nvSpPr>
        <p:spPr/>
        <p:txBody>
          <a:bodyPr/>
          <a:lstStyle/>
          <a:p>
            <a:fld id="{650B2C0F-1FD2-854F-8FAD-143E07E940C9}" type="slidenum">
              <a:rPr lang="fr-FR" smtClean="0"/>
              <a:t>‹N°›</a:t>
            </a:fld>
            <a:endParaRPr lang="fr-FR"/>
          </a:p>
        </p:txBody>
      </p:sp>
    </p:spTree>
    <p:extLst>
      <p:ext uri="{BB962C8B-B14F-4D97-AF65-F5344CB8AC3E}">
        <p14:creationId xmlns:p14="http://schemas.microsoft.com/office/powerpoint/2010/main" val="1381885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82E96BA-6167-1A4A-A42C-22F93F711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995D8E9-6E54-4C46-907B-29D227DEC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1C3E616-02EE-9849-9905-C234BCF565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FBD1A9-7033-9544-BC58-AD37BE7DBDFD}" type="datetimeFigureOut">
              <a:rPr lang="fr-FR" smtClean="0"/>
              <a:t>26/04/2022</a:t>
            </a:fld>
            <a:endParaRPr lang="fr-FR"/>
          </a:p>
        </p:txBody>
      </p:sp>
      <p:sp>
        <p:nvSpPr>
          <p:cNvPr id="5" name="Espace réservé du pied de page 4">
            <a:extLst>
              <a:ext uri="{FF2B5EF4-FFF2-40B4-BE49-F238E27FC236}">
                <a16:creationId xmlns:a16="http://schemas.microsoft.com/office/drawing/2014/main" id="{928E39D3-6806-F147-B166-F7207D4B4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BC97229-93F6-964A-9ED4-863684E815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2C0F-1FD2-854F-8FAD-143E07E940C9}" type="slidenum">
              <a:rPr lang="fr-FR" smtClean="0"/>
              <a:t>‹N°›</a:t>
            </a:fld>
            <a:endParaRPr lang="fr-FR"/>
          </a:p>
        </p:txBody>
      </p:sp>
    </p:spTree>
    <p:extLst>
      <p:ext uri="{BB962C8B-B14F-4D97-AF65-F5344CB8AC3E}">
        <p14:creationId xmlns:p14="http://schemas.microsoft.com/office/powerpoint/2010/main" val="226990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8.wdp"/></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8.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3758/s13428-020-01445-w"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i.org/10.31234/osf.io/3j58q"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F275BA-641D-BB4D-B364-23EA9414B5C7}"/>
              </a:ext>
            </a:extLst>
          </p:cNvPr>
          <p:cNvSpPr>
            <a:spLocks noGrp="1"/>
          </p:cNvSpPr>
          <p:nvPr>
            <p:ph type="ctrTitle"/>
          </p:nvPr>
        </p:nvSpPr>
        <p:spPr>
          <a:xfrm>
            <a:off x="1538616" y="534306"/>
            <a:ext cx="9144000" cy="2387600"/>
          </a:xfrm>
        </p:spPr>
        <p:txBody>
          <a:bodyPr>
            <a:normAutofit/>
          </a:bodyPr>
          <a:lstStyle/>
          <a:p>
            <a:r>
              <a:rPr lang="fr-FR" dirty="0"/>
              <a:t>Etat des lieux outils d’expérimentation en ligne</a:t>
            </a:r>
          </a:p>
        </p:txBody>
      </p:sp>
      <p:sp>
        <p:nvSpPr>
          <p:cNvPr id="3" name="Sous-titre 2">
            <a:extLst>
              <a:ext uri="{FF2B5EF4-FFF2-40B4-BE49-F238E27FC236}">
                <a16:creationId xmlns:a16="http://schemas.microsoft.com/office/drawing/2014/main" id="{3ADBCFD5-A313-A040-B04E-87DC47D6359B}"/>
              </a:ext>
            </a:extLst>
          </p:cNvPr>
          <p:cNvSpPr>
            <a:spLocks noGrp="1"/>
          </p:cNvSpPr>
          <p:nvPr>
            <p:ph type="subTitle" idx="1"/>
          </p:nvPr>
        </p:nvSpPr>
        <p:spPr>
          <a:xfrm>
            <a:off x="1524000" y="4238059"/>
            <a:ext cx="9144000" cy="1655762"/>
          </a:xfrm>
        </p:spPr>
        <p:txBody>
          <a:bodyPr/>
          <a:lstStyle/>
          <a:p>
            <a:endParaRPr lang="fr-FR" dirty="0"/>
          </a:p>
          <a:p>
            <a:endParaRPr lang="fr-FR" dirty="0"/>
          </a:p>
          <a:p>
            <a:endParaRPr lang="fr-FR" dirty="0"/>
          </a:p>
        </p:txBody>
      </p:sp>
      <p:pic>
        <p:nvPicPr>
          <p:cNvPr id="4" name="Image 3">
            <a:extLst>
              <a:ext uri="{FF2B5EF4-FFF2-40B4-BE49-F238E27FC236}">
                <a16:creationId xmlns:a16="http://schemas.microsoft.com/office/drawing/2014/main" id="{0B082BE2-91B7-0849-A8F3-E3FC7311E59C}"/>
              </a:ext>
            </a:extLst>
          </p:cNvPr>
          <p:cNvPicPr>
            <a:picLocks noChangeAspect="1"/>
          </p:cNvPicPr>
          <p:nvPr/>
        </p:nvPicPr>
        <p:blipFill rotWithShape="1">
          <a:blip r:embed="rId2"/>
          <a:srcRect b="25414"/>
          <a:stretch/>
        </p:blipFill>
        <p:spPr>
          <a:xfrm>
            <a:off x="4895733" y="3685268"/>
            <a:ext cx="2400534" cy="1528446"/>
          </a:xfrm>
          <a:prstGeom prst="rect">
            <a:avLst/>
          </a:prstGeom>
        </p:spPr>
      </p:pic>
      <p:sp>
        <p:nvSpPr>
          <p:cNvPr id="7" name="Rectangle 6">
            <a:extLst>
              <a:ext uri="{FF2B5EF4-FFF2-40B4-BE49-F238E27FC236}">
                <a16:creationId xmlns:a16="http://schemas.microsoft.com/office/drawing/2014/main" id="{C2EA1F3F-77B3-6240-857D-E988A5EB3F0B}"/>
              </a:ext>
            </a:extLst>
          </p:cNvPr>
          <p:cNvSpPr/>
          <p:nvPr/>
        </p:nvSpPr>
        <p:spPr>
          <a:xfrm>
            <a:off x="6621596" y="4983747"/>
            <a:ext cx="400692" cy="39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B7EA953-881E-4943-86E0-1FC5FEE2E4B2}"/>
              </a:ext>
            </a:extLst>
          </p:cNvPr>
          <p:cNvSpPr/>
          <p:nvPr/>
        </p:nvSpPr>
        <p:spPr>
          <a:xfrm>
            <a:off x="4957183" y="5045391"/>
            <a:ext cx="400692" cy="39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634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 langage de programmation</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pPr marL="0" indent="0">
              <a:buNone/>
            </a:pPr>
            <a:endParaRPr lang="fr-FR" dirty="0"/>
          </a:p>
          <a:p>
            <a:pPr marL="0" indent="0">
              <a:buNone/>
            </a:pPr>
            <a:r>
              <a:rPr lang="fr-FR" dirty="0"/>
              <a:t>- Quel langage est le plus adapté au besoin ? </a:t>
            </a:r>
          </a:p>
          <a:p>
            <a:pPr marL="0" indent="0">
              <a:buNone/>
            </a:pPr>
            <a:endParaRPr lang="fr-FR" dirty="0"/>
          </a:p>
        </p:txBody>
      </p:sp>
      <p:pic>
        <p:nvPicPr>
          <p:cNvPr id="2050" name="Picture 2" descr="Langage Python : c'est quoi ? Que peut-on faire avec en 2022 ?">
            <a:extLst>
              <a:ext uri="{FF2B5EF4-FFF2-40B4-BE49-F238E27FC236}">
                <a16:creationId xmlns:a16="http://schemas.microsoft.com/office/drawing/2014/main" id="{454F0BA1-5032-4251-0E52-4473D0C55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04" y="3863656"/>
            <a:ext cx="235655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Script — Wikipédia">
            <a:extLst>
              <a:ext uri="{FF2B5EF4-FFF2-40B4-BE49-F238E27FC236}">
                <a16:creationId xmlns:a16="http://schemas.microsoft.com/office/drawing/2014/main" id="{C5F07D7A-E25E-7D13-1926-30D3D4B6F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643" y="3932709"/>
            <a:ext cx="903442" cy="90344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euilles de style en cascade — Wikipédia">
            <a:extLst>
              <a:ext uri="{FF2B5EF4-FFF2-40B4-BE49-F238E27FC236}">
                <a16:creationId xmlns:a16="http://schemas.microsoft.com/office/drawing/2014/main" id="{0A4B75A7-6B19-BC8A-C575-7AAB370A0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439" y="2828270"/>
            <a:ext cx="628333" cy="8864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ypertext Markup Language — Wikipédia">
            <a:extLst>
              <a:ext uri="{FF2B5EF4-FFF2-40B4-BE49-F238E27FC236}">
                <a16:creationId xmlns:a16="http://schemas.microsoft.com/office/drawing/2014/main" id="{B8BF3923-C159-3724-7609-15638A038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7883" y="5060157"/>
            <a:ext cx="903443" cy="9034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a:extLst>
              <a:ext uri="{FF2B5EF4-FFF2-40B4-BE49-F238E27FC236}">
                <a16:creationId xmlns:a16="http://schemas.microsoft.com/office/drawing/2014/main" id="{36C13A86-F5B8-12F3-8232-FC449FFEE329}"/>
              </a:ext>
            </a:extLst>
          </p:cNvPr>
          <p:cNvCxnSpPr>
            <a:cxnSpLocks/>
          </p:cNvCxnSpPr>
          <p:nvPr/>
        </p:nvCxnSpPr>
        <p:spPr>
          <a:xfrm flipV="1">
            <a:off x="7937898" y="3271509"/>
            <a:ext cx="1159985" cy="661200"/>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ABB3DEA6-0AB3-C72E-7EFE-D481332F8EB1}"/>
              </a:ext>
            </a:extLst>
          </p:cNvPr>
          <p:cNvCxnSpPr>
            <a:cxnSpLocks/>
          </p:cNvCxnSpPr>
          <p:nvPr/>
        </p:nvCxnSpPr>
        <p:spPr>
          <a:xfrm>
            <a:off x="7937898" y="4612239"/>
            <a:ext cx="1145141" cy="57698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784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endParaRPr lang="fr-FR" dirty="0"/>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92" y="1725802"/>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olific : informations à savoir &amp;amp;amp; avis d&amp;amp;#39;utilisateurs">
            <a:extLst>
              <a:ext uri="{FF2B5EF4-FFF2-40B4-BE49-F238E27FC236}">
                <a16:creationId xmlns:a16="http://schemas.microsoft.com/office/drawing/2014/main" id="{989F45DE-9D6C-1F74-CB2A-DC1243A07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696" y="3061585"/>
            <a:ext cx="1861879" cy="186187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2FD2F11-492E-FA1A-E802-F4D4AA5DA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943" y="3596575"/>
            <a:ext cx="1753928" cy="442580"/>
          </a:xfrm>
          <a:prstGeom prst="rect">
            <a:avLst/>
          </a:prstGeom>
        </p:spPr>
      </p:pic>
      <p:pic>
        <p:nvPicPr>
          <p:cNvPr id="7" name="Picture 10" descr="Pavlovia">
            <a:extLst>
              <a:ext uri="{FF2B5EF4-FFF2-40B4-BE49-F238E27FC236}">
                <a16:creationId xmlns:a16="http://schemas.microsoft.com/office/drawing/2014/main" id="{65CCD5BB-F570-01F9-E193-6EE602F26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161" y="3736973"/>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14BCAC23-FA38-1EEF-792F-5CCF425F1C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193" y="5054233"/>
            <a:ext cx="1726071" cy="1440712"/>
          </a:xfrm>
          <a:prstGeom prst="rect">
            <a:avLst/>
          </a:prstGeom>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0041" y="2361350"/>
            <a:ext cx="863035" cy="8630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 Guide 2020 Contributors: Gorilla Experiment Builder -  BehavioralEconomics.com | The BE Hub">
            <a:extLst>
              <a:ext uri="{FF2B5EF4-FFF2-40B4-BE49-F238E27FC236}">
                <a16:creationId xmlns:a16="http://schemas.microsoft.com/office/drawing/2014/main" id="{B01B918E-887E-B49D-25BB-B949DE4CA9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4416" y="4627033"/>
            <a:ext cx="2012458" cy="201245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D11EF6E9-954C-7C3C-6BEC-561ACE3B20EA}"/>
              </a:ext>
            </a:extLst>
          </p:cNvPr>
          <p:cNvPicPr>
            <a:picLocks noChangeAspect="1"/>
          </p:cNvPicPr>
          <p:nvPr/>
        </p:nvPicPr>
        <p:blipFill>
          <a:blip r:embed="rId9"/>
          <a:stretch>
            <a:fillRect/>
          </a:stretch>
        </p:blipFill>
        <p:spPr>
          <a:xfrm>
            <a:off x="696492" y="3800647"/>
            <a:ext cx="3336885" cy="1419805"/>
          </a:xfrm>
          <a:prstGeom prst="rect">
            <a:avLst/>
          </a:prstGeom>
        </p:spPr>
      </p:pic>
      <p:pic>
        <p:nvPicPr>
          <p:cNvPr id="11" name="Image 10">
            <a:extLst>
              <a:ext uri="{FF2B5EF4-FFF2-40B4-BE49-F238E27FC236}">
                <a16:creationId xmlns:a16="http://schemas.microsoft.com/office/drawing/2014/main" id="{2771BC31-9FDB-A946-EF85-F33B85061149}"/>
              </a:ext>
            </a:extLst>
          </p:cNvPr>
          <p:cNvPicPr>
            <a:picLocks noChangeAspect="1"/>
          </p:cNvPicPr>
          <p:nvPr/>
        </p:nvPicPr>
        <p:blipFill>
          <a:blip r:embed="rId10"/>
          <a:stretch>
            <a:fillRect/>
          </a:stretch>
        </p:blipFill>
        <p:spPr>
          <a:xfrm>
            <a:off x="589642" y="5794375"/>
            <a:ext cx="1574800" cy="698500"/>
          </a:xfrm>
          <a:prstGeom prst="rect">
            <a:avLst/>
          </a:prstGeom>
        </p:spPr>
      </p:pic>
      <p:pic>
        <p:nvPicPr>
          <p:cNvPr id="12" name="Image 11">
            <a:extLst>
              <a:ext uri="{FF2B5EF4-FFF2-40B4-BE49-F238E27FC236}">
                <a16:creationId xmlns:a16="http://schemas.microsoft.com/office/drawing/2014/main" id="{50A5CB70-9ECB-7906-D51D-54B9618A4501}"/>
              </a:ext>
            </a:extLst>
          </p:cNvPr>
          <p:cNvPicPr>
            <a:picLocks noChangeAspect="1"/>
          </p:cNvPicPr>
          <p:nvPr/>
        </p:nvPicPr>
        <p:blipFill>
          <a:blip r:embed="rId11"/>
          <a:stretch>
            <a:fillRect/>
          </a:stretch>
        </p:blipFill>
        <p:spPr>
          <a:xfrm>
            <a:off x="8221033" y="589666"/>
            <a:ext cx="1866900" cy="584200"/>
          </a:xfrm>
          <a:prstGeom prst="rect">
            <a:avLst/>
          </a:prstGeom>
        </p:spPr>
      </p:pic>
      <p:pic>
        <p:nvPicPr>
          <p:cNvPr id="1028" name="Picture 4" descr="PsyToolkit - YouTube">
            <a:extLst>
              <a:ext uri="{FF2B5EF4-FFF2-40B4-BE49-F238E27FC236}">
                <a16:creationId xmlns:a16="http://schemas.microsoft.com/office/drawing/2014/main" id="{AE7A1298-E907-1308-90B0-47EBF22814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8055" y="2575736"/>
            <a:ext cx="1019053" cy="10190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ndProbe">
            <a:extLst>
              <a:ext uri="{FF2B5EF4-FFF2-40B4-BE49-F238E27FC236}">
                <a16:creationId xmlns:a16="http://schemas.microsoft.com/office/drawing/2014/main" id="{3576315F-C63A-44EE-4496-EF9F7ED3BC3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388" t="7473" r="11722" b="7917"/>
          <a:stretch/>
        </p:blipFill>
        <p:spPr bwMode="auto">
          <a:xfrm>
            <a:off x="4070522" y="5224397"/>
            <a:ext cx="1297923"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5B51F0E6-6337-A61E-EEF5-1F9D7A086C78}"/>
              </a:ext>
            </a:extLst>
          </p:cNvPr>
          <p:cNvPicPr>
            <a:picLocks noChangeAspect="1"/>
          </p:cNvPicPr>
          <p:nvPr/>
        </p:nvPicPr>
        <p:blipFill>
          <a:blip r:embed="rId14"/>
          <a:stretch>
            <a:fillRect/>
          </a:stretch>
        </p:blipFill>
        <p:spPr>
          <a:xfrm>
            <a:off x="2726927" y="5363830"/>
            <a:ext cx="1072490" cy="916658"/>
          </a:xfrm>
          <a:prstGeom prst="rect">
            <a:avLst/>
          </a:prstGeom>
        </p:spPr>
      </p:pic>
      <p:pic>
        <p:nvPicPr>
          <p:cNvPr id="1032" name="Picture 8" descr="Cogsci.nl · GitHub">
            <a:extLst>
              <a:ext uri="{FF2B5EF4-FFF2-40B4-BE49-F238E27FC236}">
                <a16:creationId xmlns:a16="http://schemas.microsoft.com/office/drawing/2014/main" id="{56909680-C7A4-4A2D-B61B-7C4CA8D9B5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0496" y="2620762"/>
            <a:ext cx="854261" cy="854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altrics launches survey programming capabilities - Digital Media  Marketing News">
            <a:extLst>
              <a:ext uri="{FF2B5EF4-FFF2-40B4-BE49-F238E27FC236}">
                <a16:creationId xmlns:a16="http://schemas.microsoft.com/office/drawing/2014/main" id="{7921B5F2-EB7B-8FDB-739C-E0960DDF5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64910" y="4134383"/>
            <a:ext cx="1810670" cy="7335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 Mechanical Turk — Wikipédia">
            <a:extLst>
              <a:ext uri="{FF2B5EF4-FFF2-40B4-BE49-F238E27FC236}">
                <a16:creationId xmlns:a16="http://schemas.microsoft.com/office/drawing/2014/main" id="{908040DD-A4A9-6BEB-0517-3D8D76AD5C4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14288" y="4583889"/>
            <a:ext cx="1005888" cy="10058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quisit 6:Amazon.ca:Appstore for Android">
            <a:extLst>
              <a:ext uri="{FF2B5EF4-FFF2-40B4-BE49-F238E27FC236}">
                <a16:creationId xmlns:a16="http://schemas.microsoft.com/office/drawing/2014/main" id="{EDC58B13-2B3D-0D70-EB62-786F6408001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64235" y="5797908"/>
            <a:ext cx="1631273" cy="7965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37DDA065-2622-83C7-5EBC-104EB64D5AEA}"/>
              </a:ext>
            </a:extLst>
          </p:cNvPr>
          <p:cNvPicPr>
            <a:picLocks noChangeAspect="1"/>
          </p:cNvPicPr>
          <p:nvPr/>
        </p:nvPicPr>
        <p:blipFill>
          <a:blip r:embed="rId19"/>
          <a:stretch>
            <a:fillRect/>
          </a:stretch>
        </p:blipFill>
        <p:spPr>
          <a:xfrm>
            <a:off x="5385624" y="2716076"/>
            <a:ext cx="1465276" cy="444224"/>
          </a:xfrm>
          <a:prstGeom prst="rect">
            <a:avLst/>
          </a:prstGeom>
        </p:spPr>
      </p:pic>
      <p:pic>
        <p:nvPicPr>
          <p:cNvPr id="16" name="Image 15">
            <a:extLst>
              <a:ext uri="{FF2B5EF4-FFF2-40B4-BE49-F238E27FC236}">
                <a16:creationId xmlns:a16="http://schemas.microsoft.com/office/drawing/2014/main" id="{D8F741D5-7F50-A260-D340-E02C73929A00}"/>
              </a:ext>
            </a:extLst>
          </p:cNvPr>
          <p:cNvPicPr>
            <a:picLocks noChangeAspect="1"/>
          </p:cNvPicPr>
          <p:nvPr/>
        </p:nvPicPr>
        <p:blipFill>
          <a:blip r:embed="rId20"/>
          <a:stretch>
            <a:fillRect/>
          </a:stretch>
        </p:blipFill>
        <p:spPr>
          <a:xfrm>
            <a:off x="6977292" y="1474632"/>
            <a:ext cx="2487481" cy="415796"/>
          </a:xfrm>
          <a:prstGeom prst="rect">
            <a:avLst/>
          </a:prstGeom>
        </p:spPr>
      </p:pic>
      <p:pic>
        <p:nvPicPr>
          <p:cNvPr id="1040" name="Picture 16" descr="Open Science Tools Ltd.">
            <a:extLst>
              <a:ext uri="{FF2B5EF4-FFF2-40B4-BE49-F238E27FC236}">
                <a16:creationId xmlns:a16="http://schemas.microsoft.com/office/drawing/2014/main" id="{414790D6-2669-4057-827D-152D8D05CBD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70729" y="3160603"/>
            <a:ext cx="739250" cy="739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0709880-4700-5D77-333B-5FED380581F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71851" b="8758"/>
          <a:stretch/>
        </p:blipFill>
        <p:spPr bwMode="auto">
          <a:xfrm>
            <a:off x="2196366" y="2484373"/>
            <a:ext cx="953960" cy="101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695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endParaRPr lang="fr-FR" dirty="0"/>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92" y="1725802"/>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2FD2F11-492E-FA1A-E802-F4D4AA5DA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43" y="3596575"/>
            <a:ext cx="1753928" cy="442580"/>
          </a:xfrm>
          <a:prstGeom prst="rect">
            <a:avLst/>
          </a:prstGeom>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41" y="2361350"/>
            <a:ext cx="863035" cy="86303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8F741D5-7F50-A260-D340-E02C73929A00}"/>
              </a:ext>
            </a:extLst>
          </p:cNvPr>
          <p:cNvPicPr>
            <a:picLocks noChangeAspect="1"/>
          </p:cNvPicPr>
          <p:nvPr/>
        </p:nvPicPr>
        <p:blipFill>
          <a:blip r:embed="rId5"/>
          <a:stretch>
            <a:fillRect/>
          </a:stretch>
        </p:blipFill>
        <p:spPr>
          <a:xfrm>
            <a:off x="6977292" y="1474632"/>
            <a:ext cx="2487481" cy="415796"/>
          </a:xfrm>
          <a:prstGeom prst="rect">
            <a:avLst/>
          </a:prstGeom>
        </p:spPr>
      </p:pic>
      <p:pic>
        <p:nvPicPr>
          <p:cNvPr id="1040" name="Picture 16" descr="Open Science Tools Ltd.">
            <a:extLst>
              <a:ext uri="{FF2B5EF4-FFF2-40B4-BE49-F238E27FC236}">
                <a16:creationId xmlns:a16="http://schemas.microsoft.com/office/drawing/2014/main" id="{414790D6-2669-4057-827D-152D8D05C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729" y="3160603"/>
            <a:ext cx="739250" cy="73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25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endParaRPr lang="fr-FR" dirty="0"/>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92" y="1725802"/>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2FD2F11-492E-FA1A-E802-F4D4AA5DA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43" y="3596575"/>
            <a:ext cx="1753928" cy="442580"/>
          </a:xfrm>
          <a:prstGeom prst="rect">
            <a:avLst/>
          </a:prstGeom>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41" y="2361350"/>
            <a:ext cx="863035" cy="86303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8F741D5-7F50-A260-D340-E02C73929A00}"/>
              </a:ext>
            </a:extLst>
          </p:cNvPr>
          <p:cNvPicPr>
            <a:picLocks noChangeAspect="1"/>
          </p:cNvPicPr>
          <p:nvPr/>
        </p:nvPicPr>
        <p:blipFill>
          <a:blip r:embed="rId5"/>
          <a:stretch>
            <a:fillRect/>
          </a:stretch>
        </p:blipFill>
        <p:spPr>
          <a:xfrm>
            <a:off x="6977292" y="1474632"/>
            <a:ext cx="2487481" cy="415796"/>
          </a:xfrm>
          <a:prstGeom prst="rect">
            <a:avLst/>
          </a:prstGeom>
        </p:spPr>
      </p:pic>
    </p:spTree>
    <p:extLst>
      <p:ext uri="{BB962C8B-B14F-4D97-AF65-F5344CB8AC3E}">
        <p14:creationId xmlns:p14="http://schemas.microsoft.com/office/powerpoint/2010/main" val="161109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endParaRPr lang="fr-FR" dirty="0"/>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92" y="1725802"/>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2FD2F11-492E-FA1A-E802-F4D4AA5DA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43" y="3596575"/>
            <a:ext cx="1753928" cy="442580"/>
          </a:xfrm>
          <a:prstGeom prst="rect">
            <a:avLst/>
          </a:prstGeom>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041" y="2361350"/>
            <a:ext cx="863035" cy="8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08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endParaRPr lang="fr-FR" dirty="0"/>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3262" y="3280937"/>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131" y="3569776"/>
            <a:ext cx="863035" cy="8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6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F275BA-641D-BB4D-B364-23EA9414B5C7}"/>
              </a:ext>
            </a:extLst>
          </p:cNvPr>
          <p:cNvSpPr>
            <a:spLocks noGrp="1"/>
          </p:cNvSpPr>
          <p:nvPr>
            <p:ph type="ctrTitle"/>
          </p:nvPr>
        </p:nvSpPr>
        <p:spPr>
          <a:xfrm>
            <a:off x="1538616" y="534306"/>
            <a:ext cx="9144000" cy="2387600"/>
          </a:xfrm>
        </p:spPr>
        <p:txBody>
          <a:bodyPr/>
          <a:lstStyle/>
          <a:p>
            <a:r>
              <a:rPr lang="fr-FR" dirty="0"/>
              <a:t>Comparaison outils d’expériences en ligne</a:t>
            </a:r>
          </a:p>
        </p:txBody>
      </p:sp>
      <p:sp>
        <p:nvSpPr>
          <p:cNvPr id="3" name="Sous-titre 2">
            <a:extLst>
              <a:ext uri="{FF2B5EF4-FFF2-40B4-BE49-F238E27FC236}">
                <a16:creationId xmlns:a16="http://schemas.microsoft.com/office/drawing/2014/main" id="{3ADBCFD5-A313-A040-B04E-87DC47D6359B}"/>
              </a:ext>
            </a:extLst>
          </p:cNvPr>
          <p:cNvSpPr>
            <a:spLocks noGrp="1"/>
          </p:cNvSpPr>
          <p:nvPr>
            <p:ph type="subTitle" idx="1"/>
          </p:nvPr>
        </p:nvSpPr>
        <p:spPr>
          <a:xfrm>
            <a:off x="1524000" y="4238059"/>
            <a:ext cx="9144000" cy="1655762"/>
          </a:xfrm>
        </p:spPr>
        <p:txBody>
          <a:bodyPr/>
          <a:lstStyle/>
          <a:p>
            <a:endParaRPr lang="fr-FR" dirty="0"/>
          </a:p>
          <a:p>
            <a:endParaRPr lang="fr-FR" dirty="0"/>
          </a:p>
          <a:p>
            <a:endParaRPr lang="fr-FR" dirty="0"/>
          </a:p>
        </p:txBody>
      </p:sp>
      <p:pic>
        <p:nvPicPr>
          <p:cNvPr id="4" name="Image 3">
            <a:extLst>
              <a:ext uri="{FF2B5EF4-FFF2-40B4-BE49-F238E27FC236}">
                <a16:creationId xmlns:a16="http://schemas.microsoft.com/office/drawing/2014/main" id="{0B082BE2-91B7-0849-A8F3-E3FC7311E59C}"/>
              </a:ext>
            </a:extLst>
          </p:cNvPr>
          <p:cNvPicPr>
            <a:picLocks noChangeAspect="1"/>
          </p:cNvPicPr>
          <p:nvPr/>
        </p:nvPicPr>
        <p:blipFill rotWithShape="1">
          <a:blip r:embed="rId2"/>
          <a:srcRect b="25414"/>
          <a:stretch/>
        </p:blipFill>
        <p:spPr>
          <a:xfrm>
            <a:off x="1726253" y="3767461"/>
            <a:ext cx="2400534" cy="1528446"/>
          </a:xfrm>
          <a:prstGeom prst="rect">
            <a:avLst/>
          </a:prstGeom>
        </p:spPr>
      </p:pic>
      <p:pic>
        <p:nvPicPr>
          <p:cNvPr id="5" name="Image 4">
            <a:extLst>
              <a:ext uri="{FF2B5EF4-FFF2-40B4-BE49-F238E27FC236}">
                <a16:creationId xmlns:a16="http://schemas.microsoft.com/office/drawing/2014/main" id="{B470BF76-0F17-2140-912D-5DA9A3CEAA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8276465" y="3356122"/>
            <a:ext cx="2696527" cy="2515508"/>
          </a:xfrm>
          <a:prstGeom prst="rect">
            <a:avLst/>
          </a:prstGeom>
        </p:spPr>
      </p:pic>
      <p:sp>
        <p:nvSpPr>
          <p:cNvPr id="7" name="Rectangle 6">
            <a:extLst>
              <a:ext uri="{FF2B5EF4-FFF2-40B4-BE49-F238E27FC236}">
                <a16:creationId xmlns:a16="http://schemas.microsoft.com/office/drawing/2014/main" id="{C2EA1F3F-77B3-6240-857D-E988A5EB3F0B}"/>
              </a:ext>
            </a:extLst>
          </p:cNvPr>
          <p:cNvSpPr/>
          <p:nvPr/>
        </p:nvSpPr>
        <p:spPr>
          <a:xfrm>
            <a:off x="3452116" y="5065940"/>
            <a:ext cx="400692" cy="39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B7EA953-881E-4943-86E0-1FC5FEE2E4B2}"/>
              </a:ext>
            </a:extLst>
          </p:cNvPr>
          <p:cNvSpPr/>
          <p:nvPr/>
        </p:nvSpPr>
        <p:spPr>
          <a:xfrm>
            <a:off x="1787703" y="5127584"/>
            <a:ext cx="400692" cy="390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7D7AF56-1951-7340-A647-C4120FFBFD72}"/>
              </a:ext>
            </a:extLst>
          </p:cNvPr>
          <p:cNvSpPr txBox="1"/>
          <p:nvPr/>
        </p:nvSpPr>
        <p:spPr>
          <a:xfrm>
            <a:off x="2424049" y="5414176"/>
            <a:ext cx="7474034" cy="369332"/>
          </a:xfrm>
          <a:prstGeom prst="rect">
            <a:avLst/>
          </a:prstGeom>
          <a:noFill/>
        </p:spPr>
        <p:txBody>
          <a:bodyPr wrap="none" rtlCol="0">
            <a:spAutoFit/>
          </a:bodyPr>
          <a:lstStyle/>
          <a:p>
            <a:r>
              <a:rPr lang="fr-FR" dirty="0" err="1"/>
              <a:t>jsPsych</a:t>
            </a:r>
            <a:r>
              <a:rPr lang="fr-FR" dirty="0"/>
              <a:t>                                                                                                                    </a:t>
            </a:r>
            <a:r>
              <a:rPr lang="fr-FR" dirty="0" err="1"/>
              <a:t>lab.js</a:t>
            </a:r>
            <a:endParaRPr lang="fr-FR" dirty="0"/>
          </a:p>
        </p:txBody>
      </p:sp>
    </p:spTree>
    <p:extLst>
      <p:ext uri="{BB962C8B-B14F-4D97-AF65-F5344CB8AC3E}">
        <p14:creationId xmlns:p14="http://schemas.microsoft.com/office/powerpoint/2010/main" val="282908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Résumé</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lstStyle/>
          <a:p>
            <a:r>
              <a:rPr lang="fr-FR" dirty="0"/>
              <a:t>Choix du </a:t>
            </a:r>
            <a:r>
              <a:rPr lang="fr-FR" dirty="0" err="1"/>
              <a:t>language</a:t>
            </a:r>
            <a:r>
              <a:rPr lang="fr-FR" dirty="0"/>
              <a:t> </a:t>
            </a:r>
            <a:r>
              <a:rPr lang="fr-FR" dirty="0" err="1"/>
              <a:t>javascript</a:t>
            </a:r>
            <a:endParaRPr lang="fr-FR" dirty="0"/>
          </a:p>
          <a:p>
            <a:r>
              <a:rPr lang="fr-FR" dirty="0"/>
              <a:t>Réduction de fait à deux outils : 	</a:t>
            </a:r>
            <a:r>
              <a:rPr lang="fr-FR" dirty="0" err="1"/>
              <a:t>jsPsych</a:t>
            </a:r>
            <a:r>
              <a:rPr lang="fr-FR" dirty="0"/>
              <a:t> / </a:t>
            </a:r>
            <a:r>
              <a:rPr lang="fr-FR" dirty="0" err="1"/>
              <a:t>lab.js</a:t>
            </a:r>
            <a:r>
              <a:rPr lang="fr-FR" dirty="0"/>
              <a:t> </a:t>
            </a:r>
          </a:p>
          <a:p>
            <a:pPr marL="0" indent="0">
              <a:buNone/>
            </a:pPr>
            <a:endParaRPr lang="fr-FR" dirty="0"/>
          </a:p>
          <a:p>
            <a:r>
              <a:rPr lang="fr-FR" dirty="0"/>
              <a:t>Comparer ces deux outils sur différents critères : </a:t>
            </a:r>
          </a:p>
          <a:p>
            <a:pPr>
              <a:buFontTx/>
              <a:buChar char="-"/>
            </a:pPr>
            <a:r>
              <a:rPr lang="fr-FR" dirty="0"/>
              <a:t>Facilité de prise en main </a:t>
            </a:r>
          </a:p>
          <a:p>
            <a:pPr>
              <a:buFontTx/>
              <a:buChar char="-"/>
            </a:pPr>
            <a:r>
              <a:rPr lang="fr-FR" dirty="0"/>
              <a:t>Modularité</a:t>
            </a:r>
          </a:p>
          <a:p>
            <a:pPr>
              <a:buFontTx/>
              <a:buChar char="-"/>
            </a:pPr>
            <a:r>
              <a:rPr lang="fr-FR" dirty="0"/>
              <a:t>Capacité à produire les principaux paradigmes expérimentaux qui intéressent l’équipe</a:t>
            </a:r>
          </a:p>
        </p:txBody>
      </p:sp>
    </p:spTree>
    <p:extLst>
      <p:ext uri="{BB962C8B-B14F-4D97-AF65-F5344CB8AC3E}">
        <p14:creationId xmlns:p14="http://schemas.microsoft.com/office/powerpoint/2010/main" val="61616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Facilité de prise en main</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0        0</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2677656"/>
          </a:xfrm>
          <a:prstGeom prst="rect">
            <a:avLst/>
          </a:prstGeom>
        </p:spPr>
        <p:txBody>
          <a:bodyPr wrap="square">
            <a:spAutoFit/>
          </a:bodyPr>
          <a:lstStyle/>
          <a:p>
            <a:pPr marL="342900" indent="-342900">
              <a:buFont typeface="Arial" panose="020B0604020202020204" pitchFamily="34" charset="0"/>
              <a:buChar char="•"/>
            </a:pPr>
            <a:r>
              <a:rPr lang="fr-FR" sz="2400" dirty="0"/>
              <a:t>Deux approches différentes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r>
              <a:rPr lang="fr-FR" sz="2400" dirty="0" err="1"/>
              <a:t>lab.js</a:t>
            </a:r>
            <a:r>
              <a:rPr lang="fr-FR" sz="2400" dirty="0"/>
              <a:t> : 			</a:t>
            </a:r>
            <a:r>
              <a:rPr lang="fr-FR" sz="2400" b="1" dirty="0" err="1"/>
              <a:t>Builder</a:t>
            </a:r>
            <a:r>
              <a:rPr lang="fr-FR" sz="2400" dirty="0"/>
              <a:t> </a:t>
            </a:r>
          </a:p>
          <a:p>
            <a:endParaRPr lang="fr-FR" sz="2400" dirty="0"/>
          </a:p>
          <a:p>
            <a:r>
              <a:rPr lang="fr-FR" sz="2400" dirty="0" err="1"/>
              <a:t>jsPsych</a:t>
            </a:r>
            <a:r>
              <a:rPr lang="fr-FR" sz="2400" dirty="0"/>
              <a:t> :		</a:t>
            </a:r>
            <a:r>
              <a:rPr lang="fr-FR" sz="2400" b="1" dirty="0"/>
              <a:t>Librairie seule</a:t>
            </a:r>
            <a:endParaRPr lang="fr-FR" sz="2400" dirty="0"/>
          </a:p>
          <a:p>
            <a:pPr marL="342900" indent="-342900">
              <a:buFont typeface="Arial" panose="020B0604020202020204" pitchFamily="34" charset="0"/>
              <a:buChar char="•"/>
            </a:pPr>
            <a:endParaRPr lang="fr-FR" sz="2400" dirty="0"/>
          </a:p>
        </p:txBody>
      </p:sp>
    </p:spTree>
    <p:extLst>
      <p:ext uri="{BB962C8B-B14F-4D97-AF65-F5344CB8AC3E}">
        <p14:creationId xmlns:p14="http://schemas.microsoft.com/office/powerpoint/2010/main" val="253588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158911-888A-C349-BC7E-413C69843C18}"/>
              </a:ext>
            </a:extLst>
          </p:cNvPr>
          <p:cNvSpPr>
            <a:spLocks noGrp="1"/>
          </p:cNvSpPr>
          <p:nvPr>
            <p:ph type="title"/>
          </p:nvPr>
        </p:nvSpPr>
        <p:spPr/>
        <p:txBody>
          <a:bodyPr/>
          <a:lstStyle/>
          <a:p>
            <a:r>
              <a:rPr lang="fr-FR" dirty="0" err="1"/>
              <a:t>lab.js</a:t>
            </a:r>
            <a:r>
              <a:rPr lang="fr-FR" dirty="0"/>
              <a:t> </a:t>
            </a:r>
          </a:p>
        </p:txBody>
      </p:sp>
      <p:pic>
        <p:nvPicPr>
          <p:cNvPr id="5" name="Espace réservé du contenu 4">
            <a:extLst>
              <a:ext uri="{FF2B5EF4-FFF2-40B4-BE49-F238E27FC236}">
                <a16:creationId xmlns:a16="http://schemas.microsoft.com/office/drawing/2014/main" id="{6CD8B0E4-5A96-D940-ADA6-4B8BB0EA1EAA}"/>
              </a:ext>
            </a:extLst>
          </p:cNvPr>
          <p:cNvPicPr>
            <a:picLocks noGrp="1" noChangeAspect="1"/>
          </p:cNvPicPr>
          <p:nvPr>
            <p:ph idx="1"/>
          </p:nvPr>
        </p:nvPicPr>
        <p:blipFill>
          <a:blip r:embed="rId2"/>
          <a:stretch>
            <a:fillRect/>
          </a:stretch>
        </p:blipFill>
        <p:spPr>
          <a:xfrm>
            <a:off x="1295073" y="1921267"/>
            <a:ext cx="10058727" cy="3883070"/>
          </a:xfrm>
        </p:spPr>
      </p:pic>
      <p:sp>
        <p:nvSpPr>
          <p:cNvPr id="6" name="ZoneTexte 5">
            <a:extLst>
              <a:ext uri="{FF2B5EF4-FFF2-40B4-BE49-F238E27FC236}">
                <a16:creationId xmlns:a16="http://schemas.microsoft.com/office/drawing/2014/main" id="{9E286089-BCB2-4F46-A8C0-F931798CB178}"/>
              </a:ext>
            </a:extLst>
          </p:cNvPr>
          <p:cNvSpPr txBox="1"/>
          <p:nvPr/>
        </p:nvSpPr>
        <p:spPr>
          <a:xfrm>
            <a:off x="3956542" y="2681555"/>
            <a:ext cx="3299301" cy="369332"/>
          </a:xfrm>
          <a:prstGeom prst="rect">
            <a:avLst/>
          </a:prstGeom>
          <a:noFill/>
        </p:spPr>
        <p:txBody>
          <a:bodyPr wrap="none" rtlCol="0">
            <a:spAutoFit/>
          </a:bodyPr>
          <a:lstStyle/>
          <a:p>
            <a:r>
              <a:rPr lang="fr-FR" dirty="0"/>
              <a:t>Interface graphique </a:t>
            </a:r>
            <a:r>
              <a:rPr lang="fr-FR" i="1" dirty="0"/>
              <a:t>user-</a:t>
            </a:r>
            <a:r>
              <a:rPr lang="fr-FR" i="1" dirty="0" err="1"/>
              <a:t>friendly</a:t>
            </a:r>
            <a:r>
              <a:rPr lang="fr-FR" dirty="0"/>
              <a:t> </a:t>
            </a:r>
          </a:p>
        </p:txBody>
      </p:sp>
      <p:pic>
        <p:nvPicPr>
          <p:cNvPr id="7" name="Image 6">
            <a:extLst>
              <a:ext uri="{FF2B5EF4-FFF2-40B4-BE49-F238E27FC236}">
                <a16:creationId xmlns:a16="http://schemas.microsoft.com/office/drawing/2014/main" id="{84E728B5-976A-9944-BEA0-D1961024382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40897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Objectif de la mission</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r>
              <a:rPr lang="fr-FR" dirty="0"/>
              <a:t>Etat des lieux des outils pour l’expérimentation en ligne.</a:t>
            </a:r>
          </a:p>
          <a:p>
            <a:r>
              <a:rPr lang="fr-FR" dirty="0"/>
              <a:t>Choix d’un outil.</a:t>
            </a:r>
          </a:p>
          <a:p>
            <a:r>
              <a:rPr lang="fr-FR" dirty="0"/>
              <a:t>Création d’une banque de tests.</a:t>
            </a:r>
          </a:p>
        </p:txBody>
      </p:sp>
    </p:spTree>
    <p:extLst>
      <p:ext uri="{BB962C8B-B14F-4D97-AF65-F5344CB8AC3E}">
        <p14:creationId xmlns:p14="http://schemas.microsoft.com/office/powerpoint/2010/main" val="262253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B6535-FB7E-694B-924E-AE2C6C5E4B20}"/>
              </a:ext>
            </a:extLst>
          </p:cNvPr>
          <p:cNvSpPr>
            <a:spLocks noGrp="1"/>
          </p:cNvSpPr>
          <p:nvPr>
            <p:ph type="title"/>
          </p:nvPr>
        </p:nvSpPr>
        <p:spPr/>
        <p:txBody>
          <a:bodyPr/>
          <a:lstStyle/>
          <a:p>
            <a:r>
              <a:rPr lang="fr-FR" dirty="0" err="1"/>
              <a:t>lab.js</a:t>
            </a:r>
            <a:endParaRPr lang="fr-FR" dirty="0"/>
          </a:p>
        </p:txBody>
      </p:sp>
      <p:pic>
        <p:nvPicPr>
          <p:cNvPr id="5" name="Espace réservé du contenu 4">
            <a:extLst>
              <a:ext uri="{FF2B5EF4-FFF2-40B4-BE49-F238E27FC236}">
                <a16:creationId xmlns:a16="http://schemas.microsoft.com/office/drawing/2014/main" id="{A9A23EE2-B9D2-194F-9968-355E45FC6B2B}"/>
              </a:ext>
            </a:extLst>
          </p:cNvPr>
          <p:cNvPicPr>
            <a:picLocks noGrp="1" noChangeAspect="1"/>
          </p:cNvPicPr>
          <p:nvPr>
            <p:ph idx="1"/>
          </p:nvPr>
        </p:nvPicPr>
        <p:blipFill>
          <a:blip r:embed="rId2"/>
          <a:stretch>
            <a:fillRect/>
          </a:stretch>
        </p:blipFill>
        <p:spPr>
          <a:xfrm>
            <a:off x="1062447" y="1986314"/>
            <a:ext cx="2430765" cy="3751527"/>
          </a:xfrm>
        </p:spPr>
      </p:pic>
      <p:pic>
        <p:nvPicPr>
          <p:cNvPr id="7" name="Image 6">
            <a:extLst>
              <a:ext uri="{FF2B5EF4-FFF2-40B4-BE49-F238E27FC236}">
                <a16:creationId xmlns:a16="http://schemas.microsoft.com/office/drawing/2014/main" id="{3560A9CD-86BD-A145-800B-39B0A7B3DF24}"/>
              </a:ext>
            </a:extLst>
          </p:cNvPr>
          <p:cNvPicPr>
            <a:picLocks noChangeAspect="1"/>
          </p:cNvPicPr>
          <p:nvPr/>
        </p:nvPicPr>
        <p:blipFill>
          <a:blip r:embed="rId3"/>
          <a:stretch>
            <a:fillRect/>
          </a:stretch>
        </p:blipFill>
        <p:spPr>
          <a:xfrm>
            <a:off x="3859944" y="854468"/>
            <a:ext cx="7061200" cy="5334000"/>
          </a:xfrm>
          <a:prstGeom prst="rect">
            <a:avLst/>
          </a:prstGeom>
        </p:spPr>
      </p:pic>
      <p:sp>
        <p:nvSpPr>
          <p:cNvPr id="8" name="ZoneTexte 7">
            <a:extLst>
              <a:ext uri="{FF2B5EF4-FFF2-40B4-BE49-F238E27FC236}">
                <a16:creationId xmlns:a16="http://schemas.microsoft.com/office/drawing/2014/main" id="{ED8CB8FE-0A79-EE4A-98FB-C05072075C3A}"/>
              </a:ext>
            </a:extLst>
          </p:cNvPr>
          <p:cNvSpPr txBox="1"/>
          <p:nvPr/>
        </p:nvSpPr>
        <p:spPr>
          <a:xfrm>
            <a:off x="4006921" y="6308479"/>
            <a:ext cx="6015493" cy="369332"/>
          </a:xfrm>
          <a:prstGeom prst="rect">
            <a:avLst/>
          </a:prstGeom>
          <a:noFill/>
        </p:spPr>
        <p:txBody>
          <a:bodyPr wrap="none" rtlCol="0">
            <a:spAutoFit/>
          </a:bodyPr>
          <a:lstStyle/>
          <a:p>
            <a:r>
              <a:rPr lang="fr-FR" dirty="0"/>
              <a:t>Possibilité d’éditer du </a:t>
            </a:r>
            <a:r>
              <a:rPr lang="fr-FR" dirty="0" err="1"/>
              <a:t>javascript</a:t>
            </a:r>
            <a:r>
              <a:rPr lang="fr-FR" dirty="0"/>
              <a:t> sans utiliser une ligne de code</a:t>
            </a:r>
          </a:p>
        </p:txBody>
      </p:sp>
      <p:pic>
        <p:nvPicPr>
          <p:cNvPr id="9" name="Image 8">
            <a:extLst>
              <a:ext uri="{FF2B5EF4-FFF2-40B4-BE49-F238E27FC236}">
                <a16:creationId xmlns:a16="http://schemas.microsoft.com/office/drawing/2014/main" id="{C0A44BBD-2625-A74B-82B2-C5A2D430751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254358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B6535-FB7E-694B-924E-AE2C6C5E4B20}"/>
              </a:ext>
            </a:extLst>
          </p:cNvPr>
          <p:cNvSpPr>
            <a:spLocks noGrp="1"/>
          </p:cNvSpPr>
          <p:nvPr>
            <p:ph type="title"/>
          </p:nvPr>
        </p:nvSpPr>
        <p:spPr/>
        <p:txBody>
          <a:bodyPr/>
          <a:lstStyle/>
          <a:p>
            <a:r>
              <a:rPr lang="fr-FR" dirty="0" err="1"/>
              <a:t>lab.js</a:t>
            </a:r>
            <a:endParaRPr lang="fr-FR" dirty="0"/>
          </a:p>
        </p:txBody>
      </p:sp>
      <p:pic>
        <p:nvPicPr>
          <p:cNvPr id="8" name="Espace réservé du contenu 7">
            <a:extLst>
              <a:ext uri="{FF2B5EF4-FFF2-40B4-BE49-F238E27FC236}">
                <a16:creationId xmlns:a16="http://schemas.microsoft.com/office/drawing/2014/main" id="{606DFA9E-292D-294B-BFED-B266188CA428}"/>
              </a:ext>
            </a:extLst>
          </p:cNvPr>
          <p:cNvPicPr>
            <a:picLocks noGrp="1" noChangeAspect="1"/>
          </p:cNvPicPr>
          <p:nvPr>
            <p:ph idx="1"/>
          </p:nvPr>
        </p:nvPicPr>
        <p:blipFill>
          <a:blip r:embed="rId2"/>
          <a:stretch>
            <a:fillRect/>
          </a:stretch>
        </p:blipFill>
        <p:spPr>
          <a:xfrm>
            <a:off x="3190188" y="1223482"/>
            <a:ext cx="6169570" cy="4668864"/>
          </a:xfrm>
        </p:spPr>
      </p:pic>
      <p:pic>
        <p:nvPicPr>
          <p:cNvPr id="9" name="Image 8">
            <a:extLst>
              <a:ext uri="{FF2B5EF4-FFF2-40B4-BE49-F238E27FC236}">
                <a16:creationId xmlns:a16="http://schemas.microsoft.com/office/drawing/2014/main" id="{96287501-8F3D-3F4D-A42F-CE6F9ACB6A4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215222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1B6535-FB7E-694B-924E-AE2C6C5E4B20}"/>
              </a:ext>
            </a:extLst>
          </p:cNvPr>
          <p:cNvSpPr>
            <a:spLocks noGrp="1"/>
          </p:cNvSpPr>
          <p:nvPr>
            <p:ph type="title"/>
          </p:nvPr>
        </p:nvSpPr>
        <p:spPr/>
        <p:txBody>
          <a:bodyPr/>
          <a:lstStyle/>
          <a:p>
            <a:r>
              <a:rPr lang="fr-FR" dirty="0" err="1"/>
              <a:t>lab.js</a:t>
            </a:r>
            <a:endParaRPr lang="fr-FR" dirty="0"/>
          </a:p>
        </p:txBody>
      </p:sp>
      <p:sp>
        <p:nvSpPr>
          <p:cNvPr id="4" name="Espace réservé du contenu 3">
            <a:extLst>
              <a:ext uri="{FF2B5EF4-FFF2-40B4-BE49-F238E27FC236}">
                <a16:creationId xmlns:a16="http://schemas.microsoft.com/office/drawing/2014/main" id="{51E19E70-40CB-6345-A75B-A155CD9E4A1B}"/>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59383FF8-9E1B-B442-B016-C0543F5F172A}"/>
              </a:ext>
            </a:extLst>
          </p:cNvPr>
          <p:cNvPicPr>
            <a:picLocks noChangeAspect="1"/>
          </p:cNvPicPr>
          <p:nvPr/>
        </p:nvPicPr>
        <p:blipFill>
          <a:blip r:embed="rId2"/>
          <a:stretch>
            <a:fillRect/>
          </a:stretch>
        </p:blipFill>
        <p:spPr>
          <a:xfrm>
            <a:off x="3195406" y="422631"/>
            <a:ext cx="6595866" cy="5928268"/>
          </a:xfrm>
          <a:prstGeom prst="rect">
            <a:avLst/>
          </a:prstGeom>
        </p:spPr>
      </p:pic>
      <p:pic>
        <p:nvPicPr>
          <p:cNvPr id="9" name="Image 8">
            <a:extLst>
              <a:ext uri="{FF2B5EF4-FFF2-40B4-BE49-F238E27FC236}">
                <a16:creationId xmlns:a16="http://schemas.microsoft.com/office/drawing/2014/main" id="{D1A1FFDE-7E7F-454A-AE1F-BA1213502C0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1860260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4F1865-0356-134B-86EE-A7D0C3D07E28}"/>
              </a:ext>
            </a:extLst>
          </p:cNvPr>
          <p:cNvSpPr>
            <a:spLocks noGrp="1"/>
          </p:cNvSpPr>
          <p:nvPr>
            <p:ph type="title"/>
          </p:nvPr>
        </p:nvSpPr>
        <p:spPr/>
        <p:txBody>
          <a:bodyPr/>
          <a:lstStyle/>
          <a:p>
            <a:r>
              <a:rPr lang="fr-FR" dirty="0" err="1"/>
              <a:t>lab.js</a:t>
            </a:r>
            <a:endParaRPr lang="fr-FR" dirty="0"/>
          </a:p>
        </p:txBody>
      </p:sp>
      <p:pic>
        <p:nvPicPr>
          <p:cNvPr id="5" name="Espace réservé du contenu 4">
            <a:extLst>
              <a:ext uri="{FF2B5EF4-FFF2-40B4-BE49-F238E27FC236}">
                <a16:creationId xmlns:a16="http://schemas.microsoft.com/office/drawing/2014/main" id="{93EE3AB1-32CE-8241-B82B-086CEDF3DCC3}"/>
              </a:ext>
            </a:extLst>
          </p:cNvPr>
          <p:cNvPicPr>
            <a:picLocks noGrp="1" noChangeAspect="1"/>
          </p:cNvPicPr>
          <p:nvPr>
            <p:ph idx="1"/>
          </p:nvPr>
        </p:nvPicPr>
        <p:blipFill>
          <a:blip r:embed="rId2"/>
          <a:stretch>
            <a:fillRect/>
          </a:stretch>
        </p:blipFill>
        <p:spPr>
          <a:xfrm>
            <a:off x="3682358" y="608032"/>
            <a:ext cx="3211602" cy="5884843"/>
          </a:xfrm>
        </p:spPr>
      </p:pic>
      <p:sp>
        <p:nvSpPr>
          <p:cNvPr id="6" name="ZoneTexte 5">
            <a:extLst>
              <a:ext uri="{FF2B5EF4-FFF2-40B4-BE49-F238E27FC236}">
                <a16:creationId xmlns:a16="http://schemas.microsoft.com/office/drawing/2014/main" id="{4EE4B66F-6E89-3849-933E-C18D7BF6787E}"/>
              </a:ext>
            </a:extLst>
          </p:cNvPr>
          <p:cNvSpPr txBox="1"/>
          <p:nvPr/>
        </p:nvSpPr>
        <p:spPr>
          <a:xfrm>
            <a:off x="7288408" y="2496621"/>
            <a:ext cx="2449710" cy="369332"/>
          </a:xfrm>
          <a:prstGeom prst="rect">
            <a:avLst/>
          </a:prstGeom>
          <a:noFill/>
        </p:spPr>
        <p:txBody>
          <a:bodyPr wrap="none" rtlCol="0">
            <a:spAutoFit/>
          </a:bodyPr>
          <a:lstStyle/>
          <a:p>
            <a:r>
              <a:rPr lang="fr-FR" dirty="0"/>
              <a:t>Mise en ligne simplifiée</a:t>
            </a:r>
          </a:p>
        </p:txBody>
      </p:sp>
      <p:pic>
        <p:nvPicPr>
          <p:cNvPr id="7" name="Image 6">
            <a:extLst>
              <a:ext uri="{FF2B5EF4-FFF2-40B4-BE49-F238E27FC236}">
                <a16:creationId xmlns:a16="http://schemas.microsoft.com/office/drawing/2014/main" id="{10991108-BAA1-9046-BB1C-A18AC73B226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742109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05A48C-CFC6-064A-B9E9-5382CC0BA19C}"/>
              </a:ext>
            </a:extLst>
          </p:cNvPr>
          <p:cNvSpPr>
            <a:spLocks noGrp="1"/>
          </p:cNvSpPr>
          <p:nvPr>
            <p:ph type="title"/>
          </p:nvPr>
        </p:nvSpPr>
        <p:spPr/>
        <p:txBody>
          <a:bodyPr/>
          <a:lstStyle/>
          <a:p>
            <a:r>
              <a:rPr lang="fr-FR" dirty="0" err="1"/>
              <a:t>jsPsych</a:t>
            </a:r>
            <a:r>
              <a:rPr lang="fr-FR" dirty="0"/>
              <a:t> </a:t>
            </a:r>
          </a:p>
        </p:txBody>
      </p:sp>
      <p:sp>
        <p:nvSpPr>
          <p:cNvPr id="3" name="Espace réservé du contenu 2">
            <a:extLst>
              <a:ext uri="{FF2B5EF4-FFF2-40B4-BE49-F238E27FC236}">
                <a16:creationId xmlns:a16="http://schemas.microsoft.com/office/drawing/2014/main" id="{E3DC0E97-A07E-AC4E-9A98-5F4A2E2A871B}"/>
              </a:ext>
            </a:extLst>
          </p:cNvPr>
          <p:cNvSpPr>
            <a:spLocks noGrp="1"/>
          </p:cNvSpPr>
          <p:nvPr>
            <p:ph idx="1"/>
          </p:nvPr>
        </p:nvSpPr>
        <p:spPr/>
        <p:txBody>
          <a:bodyPr/>
          <a:lstStyle/>
          <a:p>
            <a:r>
              <a:rPr lang="fr-FR" dirty="0"/>
              <a:t>Absence d’interface utilisateur</a:t>
            </a:r>
          </a:p>
          <a:p>
            <a:pPr marL="0" indent="0">
              <a:buNone/>
            </a:pPr>
            <a:r>
              <a:rPr lang="fr-FR" sz="1800" i="1" dirty="0"/>
              <a:t> </a:t>
            </a:r>
            <a:endParaRPr lang="fr-FR" sz="1800" dirty="0"/>
          </a:p>
        </p:txBody>
      </p:sp>
      <p:pic>
        <p:nvPicPr>
          <p:cNvPr id="7" name="Image 6">
            <a:extLst>
              <a:ext uri="{FF2B5EF4-FFF2-40B4-BE49-F238E27FC236}">
                <a16:creationId xmlns:a16="http://schemas.microsoft.com/office/drawing/2014/main" id="{CE0084D3-EA81-5442-81C5-A0CA35D2B176}"/>
              </a:ext>
            </a:extLst>
          </p:cNvPr>
          <p:cNvPicPr>
            <a:picLocks noChangeAspect="1"/>
          </p:cNvPicPr>
          <p:nvPr/>
        </p:nvPicPr>
        <p:blipFill>
          <a:blip r:embed="rId2"/>
          <a:stretch>
            <a:fillRect/>
          </a:stretch>
        </p:blipFill>
        <p:spPr>
          <a:xfrm>
            <a:off x="6431623" y="168360"/>
            <a:ext cx="4417888" cy="6521279"/>
          </a:xfrm>
          <a:prstGeom prst="rect">
            <a:avLst/>
          </a:prstGeom>
        </p:spPr>
      </p:pic>
      <p:pic>
        <p:nvPicPr>
          <p:cNvPr id="8" name="Image 7">
            <a:extLst>
              <a:ext uri="{FF2B5EF4-FFF2-40B4-BE49-F238E27FC236}">
                <a16:creationId xmlns:a16="http://schemas.microsoft.com/office/drawing/2014/main" id="{00F77BCD-9431-F543-9CD5-D215EDDF44B4}"/>
              </a:ext>
            </a:extLst>
          </p:cNvPr>
          <p:cNvPicPr>
            <a:picLocks noChangeAspect="1"/>
          </p:cNvPicPr>
          <p:nvPr/>
        </p:nvPicPr>
        <p:blipFill>
          <a:blip r:embed="rId3"/>
          <a:stretch>
            <a:fillRect/>
          </a:stretch>
        </p:blipFill>
        <p:spPr>
          <a:xfrm>
            <a:off x="11168008" y="1"/>
            <a:ext cx="1023991" cy="685064"/>
          </a:xfrm>
          <a:prstGeom prst="rect">
            <a:avLst/>
          </a:prstGeom>
        </p:spPr>
      </p:pic>
    </p:spTree>
    <p:extLst>
      <p:ext uri="{BB962C8B-B14F-4D97-AF65-F5344CB8AC3E}">
        <p14:creationId xmlns:p14="http://schemas.microsoft.com/office/powerpoint/2010/main" val="3251331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1C555-56EA-3B40-8B0E-3583E12BECBB}"/>
              </a:ext>
            </a:extLst>
          </p:cNvPr>
          <p:cNvSpPr>
            <a:spLocks noGrp="1"/>
          </p:cNvSpPr>
          <p:nvPr>
            <p:ph type="title"/>
          </p:nvPr>
        </p:nvSpPr>
        <p:spPr/>
        <p:txBody>
          <a:bodyPr/>
          <a:lstStyle/>
          <a:p>
            <a:r>
              <a:rPr lang="fr-FR" dirty="0" err="1"/>
              <a:t>jsPsych</a:t>
            </a:r>
            <a:endParaRPr lang="fr-FR" dirty="0"/>
          </a:p>
        </p:txBody>
      </p:sp>
      <p:pic>
        <p:nvPicPr>
          <p:cNvPr id="4" name="Espace réservé du contenu 3">
            <a:extLst>
              <a:ext uri="{FF2B5EF4-FFF2-40B4-BE49-F238E27FC236}">
                <a16:creationId xmlns:a16="http://schemas.microsoft.com/office/drawing/2014/main" id="{8CFEADC7-DF8F-274E-9E3B-5B80EC68AD41}"/>
              </a:ext>
            </a:extLst>
          </p:cNvPr>
          <p:cNvPicPr>
            <a:picLocks noGrp="1" noChangeAspect="1"/>
          </p:cNvPicPr>
          <p:nvPr>
            <p:ph idx="1"/>
          </p:nvPr>
        </p:nvPicPr>
        <p:blipFill>
          <a:blip r:embed="rId2"/>
          <a:stretch>
            <a:fillRect/>
          </a:stretch>
        </p:blipFill>
        <p:spPr>
          <a:xfrm>
            <a:off x="1483582" y="2000285"/>
            <a:ext cx="9224836" cy="4351338"/>
          </a:xfrm>
          <a:prstGeom prst="rect">
            <a:avLst/>
          </a:prstGeom>
        </p:spPr>
      </p:pic>
      <p:pic>
        <p:nvPicPr>
          <p:cNvPr id="6" name="Image 5">
            <a:extLst>
              <a:ext uri="{FF2B5EF4-FFF2-40B4-BE49-F238E27FC236}">
                <a16:creationId xmlns:a16="http://schemas.microsoft.com/office/drawing/2014/main" id="{EC9944C6-54DE-564F-A35B-4AB405B45AC9}"/>
              </a:ext>
            </a:extLst>
          </p:cNvPr>
          <p:cNvPicPr>
            <a:picLocks noChangeAspect="1"/>
          </p:cNvPicPr>
          <p:nvPr/>
        </p:nvPicPr>
        <p:blipFill>
          <a:blip r:embed="rId3"/>
          <a:stretch>
            <a:fillRect/>
          </a:stretch>
        </p:blipFill>
        <p:spPr>
          <a:xfrm>
            <a:off x="11168008" y="1"/>
            <a:ext cx="1023991" cy="685064"/>
          </a:xfrm>
          <a:prstGeom prst="rect">
            <a:avLst/>
          </a:prstGeom>
        </p:spPr>
      </p:pic>
    </p:spTree>
    <p:extLst>
      <p:ext uri="{BB962C8B-B14F-4D97-AF65-F5344CB8AC3E}">
        <p14:creationId xmlns:p14="http://schemas.microsoft.com/office/powerpoint/2010/main" val="38607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Facilité de prise en main</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0        1</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2677656"/>
          </a:xfrm>
          <a:prstGeom prst="rect">
            <a:avLst/>
          </a:prstGeom>
        </p:spPr>
        <p:txBody>
          <a:bodyPr wrap="square">
            <a:spAutoFit/>
          </a:bodyPr>
          <a:lstStyle/>
          <a:p>
            <a:pPr marL="342900" indent="-342900">
              <a:buFont typeface="Arial" panose="020B0604020202020204" pitchFamily="34" charset="0"/>
              <a:buChar char="•"/>
            </a:pPr>
            <a:r>
              <a:rPr lang="fr-FR" sz="2400" dirty="0" err="1"/>
              <a:t>lab.js</a:t>
            </a:r>
            <a:r>
              <a:rPr lang="fr-FR" sz="2400" dirty="0"/>
              <a:t> est plus simple à prendre en main lorsque l’on ne maitrise pas le </a:t>
            </a:r>
            <a:r>
              <a:rPr lang="fr-FR" sz="2400" dirty="0" err="1"/>
              <a:t>javascript</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Néanmoins si le projet de GUI utilisant </a:t>
            </a:r>
            <a:r>
              <a:rPr lang="fr-FR" sz="2400" dirty="0" err="1"/>
              <a:t>jsPsych</a:t>
            </a:r>
            <a:r>
              <a:rPr lang="fr-FR" sz="2400" dirty="0"/>
              <a:t> s’avère fonctionnel, le problème semble contournable au moins en partie. </a:t>
            </a:r>
          </a:p>
          <a:p>
            <a:pPr marL="342900" indent="-342900">
              <a:buFont typeface="Arial" panose="020B0604020202020204" pitchFamily="34" charset="0"/>
              <a:buChar char="•"/>
            </a:pPr>
            <a:endParaRPr lang="fr-FR" sz="2400" dirty="0"/>
          </a:p>
        </p:txBody>
      </p:sp>
    </p:spTree>
    <p:extLst>
      <p:ext uri="{BB962C8B-B14F-4D97-AF65-F5344CB8AC3E}">
        <p14:creationId xmlns:p14="http://schemas.microsoft.com/office/powerpoint/2010/main" val="199364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Modularité </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0        1</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1938992"/>
          </a:xfrm>
          <a:prstGeom prst="rect">
            <a:avLst/>
          </a:prstGeom>
        </p:spPr>
        <p:txBody>
          <a:bodyPr wrap="square">
            <a:spAutoFit/>
          </a:bodyPr>
          <a:lstStyle/>
          <a:p>
            <a:pPr marL="342900" indent="-342900">
              <a:buFont typeface="Arial" panose="020B0604020202020204" pitchFamily="34" charset="0"/>
              <a:buChar char="•"/>
            </a:pPr>
            <a:r>
              <a:rPr lang="fr-FR" sz="2400" dirty="0"/>
              <a:t>Quel outil répond de la façon la plus adéquate au besoin de modularité, afin de permettre le partage au sein de l’équipe et entre chercheurs, des éléments communs aux différentes expériences ? </a:t>
            </a:r>
          </a:p>
        </p:txBody>
      </p:sp>
    </p:spTree>
    <p:extLst>
      <p:ext uri="{BB962C8B-B14F-4D97-AF65-F5344CB8AC3E}">
        <p14:creationId xmlns:p14="http://schemas.microsoft.com/office/powerpoint/2010/main" val="425312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D6946-6B9A-1546-8604-C63375E936F1}"/>
              </a:ext>
            </a:extLst>
          </p:cNvPr>
          <p:cNvSpPr>
            <a:spLocks noGrp="1"/>
          </p:cNvSpPr>
          <p:nvPr>
            <p:ph type="title"/>
          </p:nvPr>
        </p:nvSpPr>
        <p:spPr/>
        <p:txBody>
          <a:bodyPr/>
          <a:lstStyle/>
          <a:p>
            <a:r>
              <a:rPr lang="fr-FR" dirty="0" err="1"/>
              <a:t>lab.js</a:t>
            </a:r>
            <a:r>
              <a:rPr lang="fr-FR" dirty="0"/>
              <a:t> </a:t>
            </a:r>
          </a:p>
        </p:txBody>
      </p:sp>
      <p:sp>
        <p:nvSpPr>
          <p:cNvPr id="3" name="Espace réservé du contenu 2">
            <a:extLst>
              <a:ext uri="{FF2B5EF4-FFF2-40B4-BE49-F238E27FC236}">
                <a16:creationId xmlns:a16="http://schemas.microsoft.com/office/drawing/2014/main" id="{987C6173-F4FA-F24B-8D94-907ACC2E2E1E}"/>
              </a:ext>
            </a:extLst>
          </p:cNvPr>
          <p:cNvSpPr>
            <a:spLocks noGrp="1"/>
          </p:cNvSpPr>
          <p:nvPr>
            <p:ph idx="1"/>
          </p:nvPr>
        </p:nvSpPr>
        <p:spPr/>
        <p:txBody>
          <a:bodyPr/>
          <a:lstStyle/>
          <a:p>
            <a:r>
              <a:rPr lang="fr-FR" dirty="0"/>
              <a:t>Facilité pour l’importation / l’exportation des expériences réalisées sur le </a:t>
            </a:r>
            <a:r>
              <a:rPr lang="fr-FR" dirty="0" err="1"/>
              <a:t>builder</a:t>
            </a:r>
            <a:r>
              <a:rPr lang="fr-FR" dirty="0"/>
              <a:t>. </a:t>
            </a:r>
          </a:p>
          <a:p>
            <a:endParaRPr lang="fr-FR" dirty="0"/>
          </a:p>
          <a:p>
            <a:pPr marL="0" indent="0">
              <a:buNone/>
            </a:pPr>
            <a:r>
              <a:rPr lang="fr-FR" dirty="0"/>
              <a:t>- Téléchargeables en </a:t>
            </a:r>
            <a:r>
              <a:rPr lang="fr-FR" i="1" dirty="0"/>
              <a:t>.</a:t>
            </a:r>
            <a:r>
              <a:rPr lang="fr-FR" i="1" dirty="0" err="1"/>
              <a:t>json</a:t>
            </a:r>
            <a:r>
              <a:rPr lang="fr-FR" i="1" dirty="0"/>
              <a:t> </a:t>
            </a:r>
          </a:p>
          <a:p>
            <a:pPr>
              <a:buFontTx/>
              <a:buChar char="-"/>
            </a:pPr>
            <a:r>
              <a:rPr lang="fr-FR" dirty="0"/>
              <a:t>Expériences de références disponibles sur le site de l’outil.</a:t>
            </a:r>
          </a:p>
          <a:p>
            <a:pPr>
              <a:buFontTx/>
              <a:buChar char="-"/>
            </a:pPr>
            <a:endParaRPr lang="fr-FR" i="1" dirty="0"/>
          </a:p>
          <a:p>
            <a:r>
              <a:rPr lang="fr-FR" dirty="0"/>
              <a:t>Négatif : peu de plugins sont disponibles de façon native, aucun d’eux 	        n’est orienté audio.</a:t>
            </a:r>
          </a:p>
        </p:txBody>
      </p:sp>
      <p:pic>
        <p:nvPicPr>
          <p:cNvPr id="4" name="Image 3">
            <a:extLst>
              <a:ext uri="{FF2B5EF4-FFF2-40B4-BE49-F238E27FC236}">
                <a16:creationId xmlns:a16="http://schemas.microsoft.com/office/drawing/2014/main" id="{C0D550F1-BAD8-994E-A5FC-C9D894A4D0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3239572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68E904-452A-D944-A22A-B94262B730A3}"/>
              </a:ext>
            </a:extLst>
          </p:cNvPr>
          <p:cNvSpPr>
            <a:spLocks noGrp="1"/>
          </p:cNvSpPr>
          <p:nvPr>
            <p:ph type="title"/>
          </p:nvPr>
        </p:nvSpPr>
        <p:spPr/>
        <p:txBody>
          <a:bodyPr/>
          <a:lstStyle/>
          <a:p>
            <a:r>
              <a:rPr lang="fr-FR" dirty="0" err="1"/>
              <a:t>jsPsych</a:t>
            </a:r>
            <a:endParaRPr lang="fr-FR" dirty="0"/>
          </a:p>
        </p:txBody>
      </p:sp>
      <p:sp>
        <p:nvSpPr>
          <p:cNvPr id="3" name="Espace réservé du contenu 2">
            <a:extLst>
              <a:ext uri="{FF2B5EF4-FFF2-40B4-BE49-F238E27FC236}">
                <a16:creationId xmlns:a16="http://schemas.microsoft.com/office/drawing/2014/main" id="{42655F22-5EC5-C048-9DDA-DA0B8BC45ED6}"/>
              </a:ext>
            </a:extLst>
          </p:cNvPr>
          <p:cNvSpPr>
            <a:spLocks noGrp="1"/>
          </p:cNvSpPr>
          <p:nvPr>
            <p:ph idx="1"/>
          </p:nvPr>
        </p:nvSpPr>
        <p:spPr>
          <a:xfrm>
            <a:off x="838200" y="1825625"/>
            <a:ext cx="8480461" cy="4351338"/>
          </a:xfrm>
        </p:spPr>
        <p:txBody>
          <a:bodyPr/>
          <a:lstStyle/>
          <a:p>
            <a:r>
              <a:rPr lang="fr-FR" dirty="0"/>
              <a:t>Librairie basée entièrement sur les plugins.</a:t>
            </a:r>
          </a:p>
          <a:p>
            <a:r>
              <a:rPr lang="fr-FR" dirty="0"/>
              <a:t>Beaucoup de plugins disponibles, donc plusieurs dédiés à l’audio. </a:t>
            </a:r>
          </a:p>
          <a:p>
            <a:endParaRPr lang="fr-FR" dirty="0"/>
          </a:p>
          <a:p>
            <a:r>
              <a:rPr lang="fr-FR" dirty="0"/>
              <a:t>Possibilité d’utiliser des extensions qui s’interfacent avec un plugin existant, pour élargir les possibilités.</a:t>
            </a:r>
          </a:p>
          <a:p>
            <a:endParaRPr lang="fr-FR" dirty="0"/>
          </a:p>
        </p:txBody>
      </p:sp>
      <p:pic>
        <p:nvPicPr>
          <p:cNvPr id="5" name="Image 4">
            <a:extLst>
              <a:ext uri="{FF2B5EF4-FFF2-40B4-BE49-F238E27FC236}">
                <a16:creationId xmlns:a16="http://schemas.microsoft.com/office/drawing/2014/main" id="{6A06BE3D-255B-B343-AD22-2F3512D4479B}"/>
              </a:ext>
            </a:extLst>
          </p:cNvPr>
          <p:cNvPicPr>
            <a:picLocks noChangeAspect="1"/>
          </p:cNvPicPr>
          <p:nvPr/>
        </p:nvPicPr>
        <p:blipFill>
          <a:blip r:embed="rId2"/>
          <a:stretch>
            <a:fillRect/>
          </a:stretch>
        </p:blipFill>
        <p:spPr>
          <a:xfrm>
            <a:off x="9269704" y="0"/>
            <a:ext cx="1914275" cy="6729573"/>
          </a:xfrm>
          <a:prstGeom prst="rect">
            <a:avLst/>
          </a:prstGeom>
        </p:spPr>
      </p:pic>
      <p:sp>
        <p:nvSpPr>
          <p:cNvPr id="6" name="ZoneTexte 5">
            <a:extLst>
              <a:ext uri="{FF2B5EF4-FFF2-40B4-BE49-F238E27FC236}">
                <a16:creationId xmlns:a16="http://schemas.microsoft.com/office/drawing/2014/main" id="{A637B047-C1B8-9642-84CF-FB16160967C5}"/>
              </a:ext>
            </a:extLst>
          </p:cNvPr>
          <p:cNvSpPr txBox="1"/>
          <p:nvPr/>
        </p:nvSpPr>
        <p:spPr>
          <a:xfrm>
            <a:off x="1047964" y="5650787"/>
            <a:ext cx="6696064" cy="646331"/>
          </a:xfrm>
          <a:prstGeom prst="rect">
            <a:avLst/>
          </a:prstGeom>
          <a:noFill/>
        </p:spPr>
        <p:txBody>
          <a:bodyPr wrap="none" rtlCol="0">
            <a:spAutoFit/>
          </a:bodyPr>
          <a:lstStyle/>
          <a:p>
            <a:r>
              <a:rPr lang="fr-FR" i="1" dirty="0"/>
              <a:t>Des </a:t>
            </a:r>
            <a:r>
              <a:rPr lang="fr-FR" i="1" dirty="0" err="1"/>
              <a:t>templates</a:t>
            </a:r>
            <a:r>
              <a:rPr lang="fr-FR" i="1" dirty="0"/>
              <a:t> sont disponibles pour coder des plugins et extensions. </a:t>
            </a:r>
          </a:p>
          <a:p>
            <a:r>
              <a:rPr lang="fr-FR" i="1" dirty="0"/>
              <a:t>Reste à évaluer la difficulté que cela représente.</a:t>
            </a:r>
          </a:p>
        </p:txBody>
      </p:sp>
      <p:pic>
        <p:nvPicPr>
          <p:cNvPr id="7" name="Image 6">
            <a:extLst>
              <a:ext uri="{FF2B5EF4-FFF2-40B4-BE49-F238E27FC236}">
                <a16:creationId xmlns:a16="http://schemas.microsoft.com/office/drawing/2014/main" id="{ED05E7C6-61D5-E445-9B8A-70DA6D4BB3EC}"/>
              </a:ext>
            </a:extLst>
          </p:cNvPr>
          <p:cNvPicPr>
            <a:picLocks noChangeAspect="1"/>
          </p:cNvPicPr>
          <p:nvPr/>
        </p:nvPicPr>
        <p:blipFill>
          <a:blip r:embed="rId3"/>
          <a:stretch>
            <a:fillRect/>
          </a:stretch>
        </p:blipFill>
        <p:spPr>
          <a:xfrm>
            <a:off x="11168008" y="1"/>
            <a:ext cx="1023991" cy="685064"/>
          </a:xfrm>
          <a:prstGeom prst="rect">
            <a:avLst/>
          </a:prstGeom>
        </p:spPr>
      </p:pic>
    </p:spTree>
    <p:extLst>
      <p:ext uri="{BB962C8B-B14F-4D97-AF65-F5344CB8AC3E}">
        <p14:creationId xmlns:p14="http://schemas.microsoft.com/office/powerpoint/2010/main" val="374032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FFC919-A6A6-BC47-A339-5AA156E7FD80}"/>
              </a:ext>
            </a:extLst>
          </p:cNvPr>
          <p:cNvSpPr>
            <a:spLocks noGrp="1"/>
          </p:cNvSpPr>
          <p:nvPr>
            <p:ph type="title"/>
          </p:nvPr>
        </p:nvSpPr>
        <p:spPr/>
        <p:txBody>
          <a:bodyPr>
            <a:normAutofit/>
          </a:bodyPr>
          <a:lstStyle/>
          <a:p>
            <a:r>
              <a:rPr lang="fr-FR" dirty="0"/>
              <a:t>Etat des lieux </a:t>
            </a:r>
          </a:p>
        </p:txBody>
      </p:sp>
      <p:sp>
        <p:nvSpPr>
          <p:cNvPr id="3" name="Espace réservé du contenu 2">
            <a:extLst>
              <a:ext uri="{FF2B5EF4-FFF2-40B4-BE49-F238E27FC236}">
                <a16:creationId xmlns:a16="http://schemas.microsoft.com/office/drawing/2014/main" id="{EDD18B74-24E4-8E4F-B791-AB320570B25E}"/>
              </a:ext>
            </a:extLst>
          </p:cNvPr>
          <p:cNvSpPr>
            <a:spLocks noGrp="1"/>
          </p:cNvSpPr>
          <p:nvPr>
            <p:ph idx="1"/>
          </p:nvPr>
        </p:nvSpPr>
        <p:spPr/>
        <p:txBody>
          <a:bodyPr>
            <a:normAutofit/>
          </a:bodyPr>
          <a:lstStyle/>
          <a:p>
            <a:r>
              <a:rPr lang="fr-FR" dirty="0"/>
              <a:t>La jungle de l’expérimentation en ligne</a:t>
            </a:r>
          </a:p>
        </p:txBody>
      </p:sp>
      <p:pic>
        <p:nvPicPr>
          <p:cNvPr id="4" name="Picture 2" descr="jsPsych">
            <a:extLst>
              <a:ext uri="{FF2B5EF4-FFF2-40B4-BE49-F238E27FC236}">
                <a16:creationId xmlns:a16="http://schemas.microsoft.com/office/drawing/2014/main" id="{721AA1D8-6267-6E45-CB02-176945DB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2192" y="1725802"/>
            <a:ext cx="2744213" cy="1440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olific : informations à savoir &amp;amp;amp; avis d&amp;amp;#39;utilisateurs">
            <a:extLst>
              <a:ext uri="{FF2B5EF4-FFF2-40B4-BE49-F238E27FC236}">
                <a16:creationId xmlns:a16="http://schemas.microsoft.com/office/drawing/2014/main" id="{989F45DE-9D6C-1F74-CB2A-DC1243A07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696" y="3061585"/>
            <a:ext cx="1861879" cy="186187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32FD2F11-492E-FA1A-E802-F4D4AA5DA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943" y="3596575"/>
            <a:ext cx="1753928" cy="442580"/>
          </a:xfrm>
          <a:prstGeom prst="rect">
            <a:avLst/>
          </a:prstGeom>
        </p:spPr>
      </p:pic>
      <p:pic>
        <p:nvPicPr>
          <p:cNvPr id="7" name="Picture 10" descr="Pavlovia">
            <a:extLst>
              <a:ext uri="{FF2B5EF4-FFF2-40B4-BE49-F238E27FC236}">
                <a16:creationId xmlns:a16="http://schemas.microsoft.com/office/drawing/2014/main" id="{65CCD5BB-F570-01F9-E193-6EE602F26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161" y="3736973"/>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14BCAC23-FA38-1EEF-792F-5CCF425F1C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193" y="5054233"/>
            <a:ext cx="1726071" cy="1440712"/>
          </a:xfrm>
          <a:prstGeom prst="rect">
            <a:avLst/>
          </a:prstGeom>
        </p:spPr>
      </p:pic>
      <p:pic>
        <p:nvPicPr>
          <p:cNvPr id="9" name="Picture 14" descr="Description, Programming Languages, Similar Projects of Lab.js - GitPlanet">
            <a:extLst>
              <a:ext uri="{FF2B5EF4-FFF2-40B4-BE49-F238E27FC236}">
                <a16:creationId xmlns:a16="http://schemas.microsoft.com/office/drawing/2014/main" id="{E8071FF2-AD76-9116-8B2C-9D036CB027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0041" y="2361350"/>
            <a:ext cx="863035" cy="8630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 Guide 2020 Contributors: Gorilla Experiment Builder -  BehavioralEconomics.com | The BE Hub">
            <a:extLst>
              <a:ext uri="{FF2B5EF4-FFF2-40B4-BE49-F238E27FC236}">
                <a16:creationId xmlns:a16="http://schemas.microsoft.com/office/drawing/2014/main" id="{B01B918E-887E-B49D-25BB-B949DE4CA9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4416" y="4627033"/>
            <a:ext cx="2012458" cy="201245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D11EF6E9-954C-7C3C-6BEC-561ACE3B20EA}"/>
              </a:ext>
            </a:extLst>
          </p:cNvPr>
          <p:cNvPicPr>
            <a:picLocks noChangeAspect="1"/>
          </p:cNvPicPr>
          <p:nvPr/>
        </p:nvPicPr>
        <p:blipFill>
          <a:blip r:embed="rId9"/>
          <a:stretch>
            <a:fillRect/>
          </a:stretch>
        </p:blipFill>
        <p:spPr>
          <a:xfrm>
            <a:off x="696492" y="3800647"/>
            <a:ext cx="3336885" cy="1419805"/>
          </a:xfrm>
          <a:prstGeom prst="rect">
            <a:avLst/>
          </a:prstGeom>
        </p:spPr>
      </p:pic>
      <p:pic>
        <p:nvPicPr>
          <p:cNvPr id="11" name="Image 10">
            <a:extLst>
              <a:ext uri="{FF2B5EF4-FFF2-40B4-BE49-F238E27FC236}">
                <a16:creationId xmlns:a16="http://schemas.microsoft.com/office/drawing/2014/main" id="{2771BC31-9FDB-A946-EF85-F33B85061149}"/>
              </a:ext>
            </a:extLst>
          </p:cNvPr>
          <p:cNvPicPr>
            <a:picLocks noChangeAspect="1"/>
          </p:cNvPicPr>
          <p:nvPr/>
        </p:nvPicPr>
        <p:blipFill>
          <a:blip r:embed="rId10"/>
          <a:stretch>
            <a:fillRect/>
          </a:stretch>
        </p:blipFill>
        <p:spPr>
          <a:xfrm>
            <a:off x="589642" y="5794375"/>
            <a:ext cx="1574800" cy="698500"/>
          </a:xfrm>
          <a:prstGeom prst="rect">
            <a:avLst/>
          </a:prstGeom>
        </p:spPr>
      </p:pic>
      <p:pic>
        <p:nvPicPr>
          <p:cNvPr id="12" name="Image 11">
            <a:extLst>
              <a:ext uri="{FF2B5EF4-FFF2-40B4-BE49-F238E27FC236}">
                <a16:creationId xmlns:a16="http://schemas.microsoft.com/office/drawing/2014/main" id="{50A5CB70-9ECB-7906-D51D-54B9618A4501}"/>
              </a:ext>
            </a:extLst>
          </p:cNvPr>
          <p:cNvPicPr>
            <a:picLocks noChangeAspect="1"/>
          </p:cNvPicPr>
          <p:nvPr/>
        </p:nvPicPr>
        <p:blipFill>
          <a:blip r:embed="rId11"/>
          <a:stretch>
            <a:fillRect/>
          </a:stretch>
        </p:blipFill>
        <p:spPr>
          <a:xfrm>
            <a:off x="8221033" y="589666"/>
            <a:ext cx="1866900" cy="584200"/>
          </a:xfrm>
          <a:prstGeom prst="rect">
            <a:avLst/>
          </a:prstGeom>
        </p:spPr>
      </p:pic>
      <p:pic>
        <p:nvPicPr>
          <p:cNvPr id="1028" name="Picture 4" descr="PsyToolkit - YouTube">
            <a:extLst>
              <a:ext uri="{FF2B5EF4-FFF2-40B4-BE49-F238E27FC236}">
                <a16:creationId xmlns:a16="http://schemas.microsoft.com/office/drawing/2014/main" id="{AE7A1298-E907-1308-90B0-47EBF22814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8055" y="2575736"/>
            <a:ext cx="1019053" cy="10190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ndProbe">
            <a:extLst>
              <a:ext uri="{FF2B5EF4-FFF2-40B4-BE49-F238E27FC236}">
                <a16:creationId xmlns:a16="http://schemas.microsoft.com/office/drawing/2014/main" id="{3576315F-C63A-44EE-4496-EF9F7ED3BC3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388" t="7473" r="11722" b="7917"/>
          <a:stretch/>
        </p:blipFill>
        <p:spPr bwMode="auto">
          <a:xfrm>
            <a:off x="4070522" y="5224397"/>
            <a:ext cx="1297923"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5B51F0E6-6337-A61E-EEF5-1F9D7A086C78}"/>
              </a:ext>
            </a:extLst>
          </p:cNvPr>
          <p:cNvPicPr>
            <a:picLocks noChangeAspect="1"/>
          </p:cNvPicPr>
          <p:nvPr/>
        </p:nvPicPr>
        <p:blipFill>
          <a:blip r:embed="rId14"/>
          <a:stretch>
            <a:fillRect/>
          </a:stretch>
        </p:blipFill>
        <p:spPr>
          <a:xfrm>
            <a:off x="2726927" y="5363830"/>
            <a:ext cx="1072490" cy="916658"/>
          </a:xfrm>
          <a:prstGeom prst="rect">
            <a:avLst/>
          </a:prstGeom>
        </p:spPr>
      </p:pic>
      <p:pic>
        <p:nvPicPr>
          <p:cNvPr id="1032" name="Picture 8" descr="Cogsci.nl · GitHub">
            <a:extLst>
              <a:ext uri="{FF2B5EF4-FFF2-40B4-BE49-F238E27FC236}">
                <a16:creationId xmlns:a16="http://schemas.microsoft.com/office/drawing/2014/main" id="{56909680-C7A4-4A2D-B61B-7C4CA8D9B5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0496" y="2620762"/>
            <a:ext cx="854261" cy="854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altrics launches survey programming capabilities - Digital Media  Marketing News">
            <a:extLst>
              <a:ext uri="{FF2B5EF4-FFF2-40B4-BE49-F238E27FC236}">
                <a16:creationId xmlns:a16="http://schemas.microsoft.com/office/drawing/2014/main" id="{7921B5F2-EB7B-8FDB-739C-E0960DDF5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64910" y="4134383"/>
            <a:ext cx="1810670" cy="7335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 Mechanical Turk — Wikipédia">
            <a:extLst>
              <a:ext uri="{FF2B5EF4-FFF2-40B4-BE49-F238E27FC236}">
                <a16:creationId xmlns:a16="http://schemas.microsoft.com/office/drawing/2014/main" id="{908040DD-A4A9-6BEB-0517-3D8D76AD5C4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14288" y="4583889"/>
            <a:ext cx="1005888" cy="10058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quisit 6:Amazon.ca:Appstore for Android">
            <a:extLst>
              <a:ext uri="{FF2B5EF4-FFF2-40B4-BE49-F238E27FC236}">
                <a16:creationId xmlns:a16="http://schemas.microsoft.com/office/drawing/2014/main" id="{EDC58B13-2B3D-0D70-EB62-786F6408001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64235" y="5797908"/>
            <a:ext cx="1631273" cy="7965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37DDA065-2622-83C7-5EBC-104EB64D5AEA}"/>
              </a:ext>
            </a:extLst>
          </p:cNvPr>
          <p:cNvPicPr>
            <a:picLocks noChangeAspect="1"/>
          </p:cNvPicPr>
          <p:nvPr/>
        </p:nvPicPr>
        <p:blipFill>
          <a:blip r:embed="rId19"/>
          <a:stretch>
            <a:fillRect/>
          </a:stretch>
        </p:blipFill>
        <p:spPr>
          <a:xfrm>
            <a:off x="5385624" y="2716076"/>
            <a:ext cx="1465276" cy="444224"/>
          </a:xfrm>
          <a:prstGeom prst="rect">
            <a:avLst/>
          </a:prstGeom>
        </p:spPr>
      </p:pic>
      <p:pic>
        <p:nvPicPr>
          <p:cNvPr id="16" name="Image 15">
            <a:extLst>
              <a:ext uri="{FF2B5EF4-FFF2-40B4-BE49-F238E27FC236}">
                <a16:creationId xmlns:a16="http://schemas.microsoft.com/office/drawing/2014/main" id="{D8F741D5-7F50-A260-D340-E02C73929A00}"/>
              </a:ext>
            </a:extLst>
          </p:cNvPr>
          <p:cNvPicPr>
            <a:picLocks noChangeAspect="1"/>
          </p:cNvPicPr>
          <p:nvPr/>
        </p:nvPicPr>
        <p:blipFill>
          <a:blip r:embed="rId20"/>
          <a:stretch>
            <a:fillRect/>
          </a:stretch>
        </p:blipFill>
        <p:spPr>
          <a:xfrm>
            <a:off x="6977292" y="1474632"/>
            <a:ext cx="2487481" cy="415796"/>
          </a:xfrm>
          <a:prstGeom prst="rect">
            <a:avLst/>
          </a:prstGeom>
        </p:spPr>
      </p:pic>
      <p:pic>
        <p:nvPicPr>
          <p:cNvPr id="1040" name="Picture 16" descr="Open Science Tools Ltd.">
            <a:extLst>
              <a:ext uri="{FF2B5EF4-FFF2-40B4-BE49-F238E27FC236}">
                <a16:creationId xmlns:a16="http://schemas.microsoft.com/office/drawing/2014/main" id="{414790D6-2669-4057-827D-152D8D05CBD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70729" y="3160603"/>
            <a:ext cx="739250" cy="739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0709880-4700-5D77-333B-5FED380581F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71851" b="8758"/>
          <a:stretch/>
        </p:blipFill>
        <p:spPr bwMode="auto">
          <a:xfrm>
            <a:off x="2196366" y="2484373"/>
            <a:ext cx="953960" cy="101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1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Modularité</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1        1</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2677656"/>
          </a:xfrm>
          <a:prstGeom prst="rect">
            <a:avLst/>
          </a:prstGeom>
        </p:spPr>
        <p:txBody>
          <a:bodyPr wrap="square">
            <a:spAutoFit/>
          </a:bodyPr>
          <a:lstStyle/>
          <a:p>
            <a:pPr marL="342900" indent="-342900">
              <a:buFont typeface="Arial" panose="020B0604020202020204" pitchFamily="34" charset="0"/>
              <a:buChar char="•"/>
            </a:pPr>
            <a:r>
              <a:rPr lang="fr-FR" sz="2400" dirty="0" err="1"/>
              <a:t>lab.js</a:t>
            </a:r>
            <a:r>
              <a:rPr lang="fr-FR" sz="2400" dirty="0"/>
              <a:t> est modulaire, mais préférentiellement dans les limites de son </a:t>
            </a:r>
            <a:r>
              <a:rPr lang="fr-FR" sz="2400" dirty="0" err="1"/>
              <a:t>builder</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err="1"/>
              <a:t>jsPsych</a:t>
            </a:r>
            <a:r>
              <a:rPr lang="fr-FR" sz="2400" dirty="0"/>
              <a:t> est d’approche moins évidente, mais sa conception orientée plugins rend l’outil beaucoup plus modulaire. </a:t>
            </a:r>
          </a:p>
          <a:p>
            <a:r>
              <a:rPr lang="fr-FR" sz="2400" dirty="0"/>
              <a:t>     </a:t>
            </a:r>
          </a:p>
        </p:txBody>
      </p:sp>
    </p:spTree>
    <p:extLst>
      <p:ext uri="{BB962C8B-B14F-4D97-AF65-F5344CB8AC3E}">
        <p14:creationId xmlns:p14="http://schemas.microsoft.com/office/powerpoint/2010/main" val="2096344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Simplicité à produire </a:t>
            </a:r>
            <a:br>
              <a:rPr lang="fr-FR" dirty="0"/>
            </a:br>
            <a:r>
              <a:rPr lang="fr-FR" dirty="0"/>
              <a:t>les paradigmes classiques</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1        1</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1938992"/>
          </a:xfrm>
          <a:prstGeom prst="rect">
            <a:avLst/>
          </a:prstGeom>
        </p:spPr>
        <p:txBody>
          <a:bodyPr wrap="square">
            <a:spAutoFit/>
          </a:bodyPr>
          <a:lstStyle/>
          <a:p>
            <a:pPr marL="342900" indent="-342900">
              <a:buFont typeface="Arial" panose="020B0604020202020204" pitchFamily="34" charset="0"/>
              <a:buChar char="•"/>
            </a:pPr>
            <a:r>
              <a:rPr lang="fr-FR" sz="2400" dirty="0"/>
              <a:t>Les outils sont ils à même de fournir un cadre permettant de produire les paradigmes expérimentaux classiques nous intéressant ?</a:t>
            </a:r>
          </a:p>
          <a:p>
            <a:r>
              <a:rPr lang="fr-FR" sz="2400" dirty="0"/>
              <a:t>     </a:t>
            </a:r>
          </a:p>
        </p:txBody>
      </p:sp>
    </p:spTree>
    <p:extLst>
      <p:ext uri="{BB962C8B-B14F-4D97-AF65-F5344CB8AC3E}">
        <p14:creationId xmlns:p14="http://schemas.microsoft.com/office/powerpoint/2010/main" val="175619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lab.js</a:t>
            </a:r>
            <a:endParaRPr lang="fr-FR" dirty="0"/>
          </a:p>
        </p:txBody>
      </p:sp>
      <p:pic>
        <p:nvPicPr>
          <p:cNvPr id="4" name="Espace réservé du contenu 4">
            <a:extLst>
              <a:ext uri="{FF2B5EF4-FFF2-40B4-BE49-F238E27FC236}">
                <a16:creationId xmlns:a16="http://schemas.microsoft.com/office/drawing/2014/main" id="{5A29B61A-64FD-7F4E-9628-5ABAFF966195}"/>
              </a:ext>
            </a:extLst>
          </p:cNvPr>
          <p:cNvPicPr>
            <a:picLocks noGrp="1" noChangeAspect="1"/>
          </p:cNvPicPr>
          <p:nvPr>
            <p:ph idx="1"/>
          </p:nvPr>
        </p:nvPicPr>
        <p:blipFill rotWithShape="1">
          <a:blip r:embed="rId2"/>
          <a:srcRect l="-2477" t="-14976" r="-178" b="14976"/>
          <a:stretch/>
        </p:blipFill>
        <p:spPr>
          <a:xfrm>
            <a:off x="5855937" y="-606034"/>
            <a:ext cx="5270975" cy="6174234"/>
          </a:xfrm>
        </p:spPr>
      </p:pic>
      <p:pic>
        <p:nvPicPr>
          <p:cNvPr id="6" name="Image 5">
            <a:extLst>
              <a:ext uri="{FF2B5EF4-FFF2-40B4-BE49-F238E27FC236}">
                <a16:creationId xmlns:a16="http://schemas.microsoft.com/office/drawing/2014/main" id="{4BBBDB0B-CB7A-4746-8BA9-7E2462B38FCD}"/>
              </a:ext>
            </a:extLst>
          </p:cNvPr>
          <p:cNvPicPr>
            <a:picLocks noChangeAspect="1"/>
          </p:cNvPicPr>
          <p:nvPr/>
        </p:nvPicPr>
        <p:blipFill rotWithShape="1">
          <a:blip r:embed="rId3"/>
          <a:srcRect l="27716" t="587" r="24795" b="65046"/>
          <a:stretch/>
        </p:blipFill>
        <p:spPr>
          <a:xfrm>
            <a:off x="5615875" y="1150705"/>
            <a:ext cx="383342" cy="277402"/>
          </a:xfrm>
          <a:prstGeom prst="rect">
            <a:avLst/>
          </a:prstGeom>
        </p:spPr>
      </p:pic>
      <p:pic>
        <p:nvPicPr>
          <p:cNvPr id="7" name="Image 6">
            <a:extLst>
              <a:ext uri="{FF2B5EF4-FFF2-40B4-BE49-F238E27FC236}">
                <a16:creationId xmlns:a16="http://schemas.microsoft.com/office/drawing/2014/main" id="{53E2F8B8-4D79-7B45-9F28-7A645FF0A3E5}"/>
              </a:ext>
            </a:extLst>
          </p:cNvPr>
          <p:cNvPicPr>
            <a:picLocks noChangeAspect="1"/>
          </p:cNvPicPr>
          <p:nvPr/>
        </p:nvPicPr>
        <p:blipFill rotWithShape="1">
          <a:blip r:embed="rId3"/>
          <a:srcRect l="27716" t="49047" r="24795" b="13551"/>
          <a:stretch/>
        </p:blipFill>
        <p:spPr>
          <a:xfrm>
            <a:off x="5615875" y="737168"/>
            <a:ext cx="383343" cy="301912"/>
          </a:xfrm>
          <a:prstGeom prst="rect">
            <a:avLst/>
          </a:prstGeom>
        </p:spPr>
      </p:pic>
      <p:pic>
        <p:nvPicPr>
          <p:cNvPr id="8" name="Image 7">
            <a:extLst>
              <a:ext uri="{FF2B5EF4-FFF2-40B4-BE49-F238E27FC236}">
                <a16:creationId xmlns:a16="http://schemas.microsoft.com/office/drawing/2014/main" id="{109251D9-9335-DD40-822C-341C10779DAE}"/>
              </a:ext>
            </a:extLst>
          </p:cNvPr>
          <p:cNvPicPr>
            <a:picLocks noChangeAspect="1"/>
          </p:cNvPicPr>
          <p:nvPr/>
        </p:nvPicPr>
        <p:blipFill rotWithShape="1">
          <a:blip r:embed="rId3"/>
          <a:srcRect l="27716" t="587" r="24795" b="65046"/>
          <a:stretch/>
        </p:blipFill>
        <p:spPr>
          <a:xfrm>
            <a:off x="5615875" y="4239202"/>
            <a:ext cx="383342" cy="277402"/>
          </a:xfrm>
          <a:prstGeom prst="rect">
            <a:avLst/>
          </a:prstGeom>
        </p:spPr>
      </p:pic>
      <p:pic>
        <p:nvPicPr>
          <p:cNvPr id="9" name="Image 8">
            <a:extLst>
              <a:ext uri="{FF2B5EF4-FFF2-40B4-BE49-F238E27FC236}">
                <a16:creationId xmlns:a16="http://schemas.microsoft.com/office/drawing/2014/main" id="{AC966ACE-42E4-324F-A865-C0EFB55D6828}"/>
              </a:ext>
            </a:extLst>
          </p:cNvPr>
          <p:cNvPicPr>
            <a:picLocks noChangeAspect="1"/>
          </p:cNvPicPr>
          <p:nvPr/>
        </p:nvPicPr>
        <p:blipFill rotWithShape="1">
          <a:blip r:embed="rId3"/>
          <a:srcRect l="27716" t="49047" r="24795" b="13551"/>
          <a:stretch/>
        </p:blipFill>
        <p:spPr>
          <a:xfrm>
            <a:off x="5615874" y="4682000"/>
            <a:ext cx="383343" cy="301912"/>
          </a:xfrm>
          <a:prstGeom prst="rect">
            <a:avLst/>
          </a:prstGeom>
        </p:spPr>
      </p:pic>
      <p:pic>
        <p:nvPicPr>
          <p:cNvPr id="10" name="Image 9">
            <a:extLst>
              <a:ext uri="{FF2B5EF4-FFF2-40B4-BE49-F238E27FC236}">
                <a16:creationId xmlns:a16="http://schemas.microsoft.com/office/drawing/2014/main" id="{54D844F5-110C-2746-94E3-507E34B4B34E}"/>
              </a:ext>
            </a:extLst>
          </p:cNvPr>
          <p:cNvPicPr>
            <a:picLocks noChangeAspect="1"/>
          </p:cNvPicPr>
          <p:nvPr/>
        </p:nvPicPr>
        <p:blipFill rotWithShape="1">
          <a:blip r:embed="rId3"/>
          <a:srcRect l="27716" t="49047" r="24795" b="13551"/>
          <a:stretch/>
        </p:blipFill>
        <p:spPr>
          <a:xfrm>
            <a:off x="5615874" y="2618798"/>
            <a:ext cx="383343" cy="301912"/>
          </a:xfrm>
          <a:prstGeom prst="rect">
            <a:avLst/>
          </a:prstGeom>
        </p:spPr>
      </p:pic>
      <p:pic>
        <p:nvPicPr>
          <p:cNvPr id="11" name="Image 10">
            <a:extLst>
              <a:ext uri="{FF2B5EF4-FFF2-40B4-BE49-F238E27FC236}">
                <a16:creationId xmlns:a16="http://schemas.microsoft.com/office/drawing/2014/main" id="{E675ABCB-6DF3-D94A-8F0C-F7D099F2C8E0}"/>
              </a:ext>
            </a:extLst>
          </p:cNvPr>
          <p:cNvPicPr>
            <a:picLocks noChangeAspect="1"/>
          </p:cNvPicPr>
          <p:nvPr/>
        </p:nvPicPr>
        <p:blipFill rotWithShape="1">
          <a:blip r:embed="rId3"/>
          <a:srcRect l="27716" t="587" r="24795" b="65046"/>
          <a:stretch/>
        </p:blipFill>
        <p:spPr>
          <a:xfrm>
            <a:off x="5615875" y="3219856"/>
            <a:ext cx="383342" cy="277402"/>
          </a:xfrm>
          <a:prstGeom prst="rect">
            <a:avLst/>
          </a:prstGeom>
        </p:spPr>
      </p:pic>
      <p:pic>
        <p:nvPicPr>
          <p:cNvPr id="14" name="Image 13">
            <a:extLst>
              <a:ext uri="{FF2B5EF4-FFF2-40B4-BE49-F238E27FC236}">
                <a16:creationId xmlns:a16="http://schemas.microsoft.com/office/drawing/2014/main" id="{37C5F815-6B0D-5D43-B658-5F3EF63423BC}"/>
              </a:ext>
            </a:extLst>
          </p:cNvPr>
          <p:cNvPicPr>
            <a:picLocks noChangeAspect="1"/>
          </p:cNvPicPr>
          <p:nvPr/>
        </p:nvPicPr>
        <p:blipFill rotWithShape="1">
          <a:blip r:embed="rId4"/>
          <a:srcRect l="-2353" t="3051" r="2353" b="17849"/>
          <a:stretch/>
        </p:blipFill>
        <p:spPr>
          <a:xfrm>
            <a:off x="5465852" y="1557964"/>
            <a:ext cx="553695" cy="437979"/>
          </a:xfrm>
          <a:prstGeom prst="rect">
            <a:avLst/>
          </a:prstGeom>
        </p:spPr>
      </p:pic>
      <p:pic>
        <p:nvPicPr>
          <p:cNvPr id="15" name="Image 14">
            <a:extLst>
              <a:ext uri="{FF2B5EF4-FFF2-40B4-BE49-F238E27FC236}">
                <a16:creationId xmlns:a16="http://schemas.microsoft.com/office/drawing/2014/main" id="{56365670-6E6B-0044-87FB-C92ED1A89BFE}"/>
              </a:ext>
            </a:extLst>
          </p:cNvPr>
          <p:cNvPicPr>
            <a:picLocks noChangeAspect="1"/>
          </p:cNvPicPr>
          <p:nvPr/>
        </p:nvPicPr>
        <p:blipFill rotWithShape="1">
          <a:blip r:embed="rId4"/>
          <a:srcRect l="-2353" t="3051" r="2353" b="17849"/>
          <a:stretch/>
        </p:blipFill>
        <p:spPr>
          <a:xfrm>
            <a:off x="5474416" y="2100781"/>
            <a:ext cx="553695" cy="437979"/>
          </a:xfrm>
          <a:prstGeom prst="rect">
            <a:avLst/>
          </a:prstGeom>
        </p:spPr>
      </p:pic>
      <p:pic>
        <p:nvPicPr>
          <p:cNvPr id="16" name="Image 15">
            <a:extLst>
              <a:ext uri="{FF2B5EF4-FFF2-40B4-BE49-F238E27FC236}">
                <a16:creationId xmlns:a16="http://schemas.microsoft.com/office/drawing/2014/main" id="{88096A9F-4FCE-4342-BE42-3E05E350912E}"/>
              </a:ext>
            </a:extLst>
          </p:cNvPr>
          <p:cNvPicPr>
            <a:picLocks noChangeAspect="1"/>
          </p:cNvPicPr>
          <p:nvPr/>
        </p:nvPicPr>
        <p:blipFill rotWithShape="1">
          <a:blip r:embed="rId4"/>
          <a:srcRect l="-2353" t="3051" r="2353" b="17849"/>
          <a:stretch/>
        </p:blipFill>
        <p:spPr>
          <a:xfrm>
            <a:off x="5472706" y="3691559"/>
            <a:ext cx="553695" cy="437979"/>
          </a:xfrm>
          <a:prstGeom prst="rect">
            <a:avLst/>
          </a:prstGeom>
        </p:spPr>
      </p:pic>
      <p:sp>
        <p:nvSpPr>
          <p:cNvPr id="18" name="ZoneTexte 17">
            <a:extLst>
              <a:ext uri="{FF2B5EF4-FFF2-40B4-BE49-F238E27FC236}">
                <a16:creationId xmlns:a16="http://schemas.microsoft.com/office/drawing/2014/main" id="{5C8A851C-FDF1-1B4B-8638-C0CAE45CF4D8}"/>
              </a:ext>
            </a:extLst>
          </p:cNvPr>
          <p:cNvSpPr txBox="1"/>
          <p:nvPr/>
        </p:nvSpPr>
        <p:spPr>
          <a:xfrm>
            <a:off x="5598861" y="5043986"/>
            <a:ext cx="287676" cy="523220"/>
          </a:xfrm>
          <a:prstGeom prst="rect">
            <a:avLst/>
          </a:prstGeom>
          <a:noFill/>
        </p:spPr>
        <p:txBody>
          <a:bodyPr wrap="square" rtlCol="0">
            <a:spAutoFit/>
          </a:bodyPr>
          <a:lstStyle/>
          <a:p>
            <a:r>
              <a:rPr lang="fr-FR" sz="2800" dirty="0"/>
              <a:t>?</a:t>
            </a:r>
          </a:p>
        </p:txBody>
      </p:sp>
      <p:sp>
        <p:nvSpPr>
          <p:cNvPr id="19" name="ZoneTexte 18">
            <a:extLst>
              <a:ext uri="{FF2B5EF4-FFF2-40B4-BE49-F238E27FC236}">
                <a16:creationId xmlns:a16="http://schemas.microsoft.com/office/drawing/2014/main" id="{18F7D6C1-2738-CB4C-93B7-DEDBDCF878C8}"/>
              </a:ext>
            </a:extLst>
          </p:cNvPr>
          <p:cNvSpPr txBox="1"/>
          <p:nvPr/>
        </p:nvSpPr>
        <p:spPr>
          <a:xfrm>
            <a:off x="838199" y="1869948"/>
            <a:ext cx="4339975" cy="1938992"/>
          </a:xfrm>
          <a:prstGeom prst="rect">
            <a:avLst/>
          </a:prstGeom>
          <a:noFill/>
        </p:spPr>
        <p:txBody>
          <a:bodyPr wrap="square" rtlCol="0">
            <a:spAutoFit/>
          </a:bodyPr>
          <a:lstStyle/>
          <a:p>
            <a:pPr algn="just"/>
            <a:r>
              <a:rPr lang="fr-FR" sz="2400" dirty="0"/>
              <a:t>La principale limitation est la contrepartie à la grande simplicité de l’outil, qui ne permet pas de façon directe de réaliser certaines expériences.</a:t>
            </a:r>
          </a:p>
        </p:txBody>
      </p:sp>
      <p:sp>
        <p:nvSpPr>
          <p:cNvPr id="20" name="ZoneTexte 19">
            <a:extLst>
              <a:ext uri="{FF2B5EF4-FFF2-40B4-BE49-F238E27FC236}">
                <a16:creationId xmlns:a16="http://schemas.microsoft.com/office/drawing/2014/main" id="{6BE2EC0F-2125-654B-A54A-E1853334B97C}"/>
              </a:ext>
            </a:extLst>
          </p:cNvPr>
          <p:cNvSpPr txBox="1"/>
          <p:nvPr/>
        </p:nvSpPr>
        <p:spPr>
          <a:xfrm>
            <a:off x="838198" y="4331938"/>
            <a:ext cx="4339975" cy="830997"/>
          </a:xfrm>
          <a:prstGeom prst="rect">
            <a:avLst/>
          </a:prstGeom>
          <a:noFill/>
        </p:spPr>
        <p:txBody>
          <a:bodyPr wrap="square" rtlCol="0">
            <a:spAutoFit/>
          </a:bodyPr>
          <a:lstStyle/>
          <a:p>
            <a:pPr algn="just"/>
            <a:r>
              <a:rPr lang="fr-FR" sz="2400" dirty="0"/>
              <a:t>Cela reste en partie faisable, en rusant un peu sur l’outil.</a:t>
            </a:r>
          </a:p>
        </p:txBody>
      </p:sp>
      <p:pic>
        <p:nvPicPr>
          <p:cNvPr id="22" name="Image 21">
            <a:extLst>
              <a:ext uri="{FF2B5EF4-FFF2-40B4-BE49-F238E27FC236}">
                <a16:creationId xmlns:a16="http://schemas.microsoft.com/office/drawing/2014/main" id="{24F5D4D1-DB16-EB4A-BD7C-BB5328ADB1D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1020554" y="0"/>
            <a:ext cx="1171446" cy="1092806"/>
          </a:xfrm>
          <a:prstGeom prst="rect">
            <a:avLst/>
          </a:prstGeom>
        </p:spPr>
      </p:pic>
    </p:spTree>
    <p:extLst>
      <p:ext uri="{BB962C8B-B14F-4D97-AF65-F5344CB8AC3E}">
        <p14:creationId xmlns:p14="http://schemas.microsoft.com/office/powerpoint/2010/main" val="156799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endParaRPr lang="fr-FR" dirty="0"/>
          </a:p>
        </p:txBody>
      </p:sp>
      <p:pic>
        <p:nvPicPr>
          <p:cNvPr id="4" name="Espace réservé du contenu 4">
            <a:extLst>
              <a:ext uri="{FF2B5EF4-FFF2-40B4-BE49-F238E27FC236}">
                <a16:creationId xmlns:a16="http://schemas.microsoft.com/office/drawing/2014/main" id="{5A29B61A-64FD-7F4E-9628-5ABAFF966195}"/>
              </a:ext>
            </a:extLst>
          </p:cNvPr>
          <p:cNvPicPr>
            <a:picLocks noGrp="1" noChangeAspect="1"/>
          </p:cNvPicPr>
          <p:nvPr>
            <p:ph idx="1"/>
          </p:nvPr>
        </p:nvPicPr>
        <p:blipFill rotWithShape="1">
          <a:blip r:embed="rId2"/>
          <a:srcRect l="-2477" t="-14976" r="-178" b="14976"/>
          <a:stretch/>
        </p:blipFill>
        <p:spPr>
          <a:xfrm>
            <a:off x="5855937" y="-606034"/>
            <a:ext cx="5270975" cy="6174234"/>
          </a:xfrm>
        </p:spPr>
      </p:pic>
      <p:pic>
        <p:nvPicPr>
          <p:cNvPr id="6" name="Image 5">
            <a:extLst>
              <a:ext uri="{FF2B5EF4-FFF2-40B4-BE49-F238E27FC236}">
                <a16:creationId xmlns:a16="http://schemas.microsoft.com/office/drawing/2014/main" id="{4BBBDB0B-CB7A-4746-8BA9-7E2462B38FCD}"/>
              </a:ext>
            </a:extLst>
          </p:cNvPr>
          <p:cNvPicPr>
            <a:picLocks noChangeAspect="1"/>
          </p:cNvPicPr>
          <p:nvPr/>
        </p:nvPicPr>
        <p:blipFill rotWithShape="1">
          <a:blip r:embed="rId3"/>
          <a:srcRect l="27716" t="587" r="24795" b="65046"/>
          <a:stretch/>
        </p:blipFill>
        <p:spPr>
          <a:xfrm>
            <a:off x="5615875" y="1150705"/>
            <a:ext cx="383342" cy="277402"/>
          </a:xfrm>
          <a:prstGeom prst="rect">
            <a:avLst/>
          </a:prstGeom>
        </p:spPr>
      </p:pic>
      <p:pic>
        <p:nvPicPr>
          <p:cNvPr id="8" name="Image 7">
            <a:extLst>
              <a:ext uri="{FF2B5EF4-FFF2-40B4-BE49-F238E27FC236}">
                <a16:creationId xmlns:a16="http://schemas.microsoft.com/office/drawing/2014/main" id="{109251D9-9335-DD40-822C-341C10779DAE}"/>
              </a:ext>
            </a:extLst>
          </p:cNvPr>
          <p:cNvPicPr>
            <a:picLocks noChangeAspect="1"/>
          </p:cNvPicPr>
          <p:nvPr/>
        </p:nvPicPr>
        <p:blipFill rotWithShape="1">
          <a:blip r:embed="rId3"/>
          <a:srcRect l="27716" t="587" r="24795" b="65046"/>
          <a:stretch/>
        </p:blipFill>
        <p:spPr>
          <a:xfrm>
            <a:off x="5615875" y="4239202"/>
            <a:ext cx="383342" cy="277402"/>
          </a:xfrm>
          <a:prstGeom prst="rect">
            <a:avLst/>
          </a:prstGeom>
        </p:spPr>
      </p:pic>
      <p:pic>
        <p:nvPicPr>
          <p:cNvPr id="11" name="Image 10">
            <a:extLst>
              <a:ext uri="{FF2B5EF4-FFF2-40B4-BE49-F238E27FC236}">
                <a16:creationId xmlns:a16="http://schemas.microsoft.com/office/drawing/2014/main" id="{E675ABCB-6DF3-D94A-8F0C-F7D099F2C8E0}"/>
              </a:ext>
            </a:extLst>
          </p:cNvPr>
          <p:cNvPicPr>
            <a:picLocks noChangeAspect="1"/>
          </p:cNvPicPr>
          <p:nvPr/>
        </p:nvPicPr>
        <p:blipFill rotWithShape="1">
          <a:blip r:embed="rId3"/>
          <a:srcRect l="27716" t="587" r="24795" b="65046"/>
          <a:stretch/>
        </p:blipFill>
        <p:spPr>
          <a:xfrm>
            <a:off x="5615875" y="3219856"/>
            <a:ext cx="383342" cy="277402"/>
          </a:xfrm>
          <a:prstGeom prst="rect">
            <a:avLst/>
          </a:prstGeom>
        </p:spPr>
      </p:pic>
      <p:pic>
        <p:nvPicPr>
          <p:cNvPr id="17" name="Image 16">
            <a:extLst>
              <a:ext uri="{FF2B5EF4-FFF2-40B4-BE49-F238E27FC236}">
                <a16:creationId xmlns:a16="http://schemas.microsoft.com/office/drawing/2014/main" id="{FBA3AC50-8816-E441-9313-DA82A4116401}"/>
              </a:ext>
            </a:extLst>
          </p:cNvPr>
          <p:cNvPicPr>
            <a:picLocks noChangeAspect="1"/>
          </p:cNvPicPr>
          <p:nvPr/>
        </p:nvPicPr>
        <p:blipFill rotWithShape="1">
          <a:blip r:embed="rId3"/>
          <a:srcRect l="27716" t="587" r="24795" b="65046"/>
          <a:stretch/>
        </p:blipFill>
        <p:spPr>
          <a:xfrm>
            <a:off x="5615874" y="1673583"/>
            <a:ext cx="383342" cy="277402"/>
          </a:xfrm>
          <a:prstGeom prst="rect">
            <a:avLst/>
          </a:prstGeom>
        </p:spPr>
      </p:pic>
      <p:pic>
        <p:nvPicPr>
          <p:cNvPr id="18" name="Image 17">
            <a:extLst>
              <a:ext uri="{FF2B5EF4-FFF2-40B4-BE49-F238E27FC236}">
                <a16:creationId xmlns:a16="http://schemas.microsoft.com/office/drawing/2014/main" id="{18994CAA-5E29-3549-AA27-26FF1315799D}"/>
              </a:ext>
            </a:extLst>
          </p:cNvPr>
          <p:cNvPicPr>
            <a:picLocks noChangeAspect="1"/>
          </p:cNvPicPr>
          <p:nvPr/>
        </p:nvPicPr>
        <p:blipFill rotWithShape="1">
          <a:blip r:embed="rId4"/>
          <a:srcRect l="-2353" t="3051" r="2353" b="17849"/>
          <a:stretch/>
        </p:blipFill>
        <p:spPr>
          <a:xfrm>
            <a:off x="5472706" y="4604422"/>
            <a:ext cx="553695" cy="437979"/>
          </a:xfrm>
          <a:prstGeom prst="rect">
            <a:avLst/>
          </a:prstGeom>
        </p:spPr>
      </p:pic>
      <p:pic>
        <p:nvPicPr>
          <p:cNvPr id="19" name="Image 18">
            <a:extLst>
              <a:ext uri="{FF2B5EF4-FFF2-40B4-BE49-F238E27FC236}">
                <a16:creationId xmlns:a16="http://schemas.microsoft.com/office/drawing/2014/main" id="{7EAD067A-EC0A-8D4B-8F47-0EA375A8AA66}"/>
              </a:ext>
            </a:extLst>
          </p:cNvPr>
          <p:cNvPicPr>
            <a:picLocks noChangeAspect="1"/>
          </p:cNvPicPr>
          <p:nvPr/>
        </p:nvPicPr>
        <p:blipFill rotWithShape="1">
          <a:blip r:embed="rId3"/>
          <a:srcRect l="27716" t="587" r="24795" b="65046"/>
          <a:stretch/>
        </p:blipFill>
        <p:spPr>
          <a:xfrm>
            <a:off x="5615874" y="2242655"/>
            <a:ext cx="383342" cy="277402"/>
          </a:xfrm>
          <a:prstGeom prst="rect">
            <a:avLst/>
          </a:prstGeom>
        </p:spPr>
      </p:pic>
      <p:pic>
        <p:nvPicPr>
          <p:cNvPr id="20" name="Image 19">
            <a:extLst>
              <a:ext uri="{FF2B5EF4-FFF2-40B4-BE49-F238E27FC236}">
                <a16:creationId xmlns:a16="http://schemas.microsoft.com/office/drawing/2014/main" id="{DDF9B768-B1AB-0144-A453-AA4024834356}"/>
              </a:ext>
            </a:extLst>
          </p:cNvPr>
          <p:cNvPicPr>
            <a:picLocks noChangeAspect="1"/>
          </p:cNvPicPr>
          <p:nvPr/>
        </p:nvPicPr>
        <p:blipFill rotWithShape="1">
          <a:blip r:embed="rId3"/>
          <a:srcRect l="27716" t="587" r="24795" b="65046"/>
          <a:stretch/>
        </p:blipFill>
        <p:spPr>
          <a:xfrm>
            <a:off x="5615541" y="3761974"/>
            <a:ext cx="383342" cy="277402"/>
          </a:xfrm>
          <a:prstGeom prst="rect">
            <a:avLst/>
          </a:prstGeom>
        </p:spPr>
      </p:pic>
      <p:sp>
        <p:nvSpPr>
          <p:cNvPr id="21" name="ZoneTexte 20">
            <a:extLst>
              <a:ext uri="{FF2B5EF4-FFF2-40B4-BE49-F238E27FC236}">
                <a16:creationId xmlns:a16="http://schemas.microsoft.com/office/drawing/2014/main" id="{18B8246A-EF32-3C4E-BC6F-60E072ED8351}"/>
              </a:ext>
            </a:extLst>
          </p:cNvPr>
          <p:cNvSpPr txBox="1"/>
          <p:nvPr/>
        </p:nvSpPr>
        <p:spPr>
          <a:xfrm>
            <a:off x="5617699" y="5032000"/>
            <a:ext cx="287676" cy="523220"/>
          </a:xfrm>
          <a:prstGeom prst="rect">
            <a:avLst/>
          </a:prstGeom>
          <a:noFill/>
        </p:spPr>
        <p:txBody>
          <a:bodyPr wrap="square" rtlCol="0">
            <a:spAutoFit/>
          </a:bodyPr>
          <a:lstStyle/>
          <a:p>
            <a:r>
              <a:rPr lang="fr-FR" sz="2800" dirty="0"/>
              <a:t>?</a:t>
            </a:r>
          </a:p>
        </p:txBody>
      </p:sp>
      <p:sp>
        <p:nvSpPr>
          <p:cNvPr id="5" name="ZoneTexte 4">
            <a:extLst>
              <a:ext uri="{FF2B5EF4-FFF2-40B4-BE49-F238E27FC236}">
                <a16:creationId xmlns:a16="http://schemas.microsoft.com/office/drawing/2014/main" id="{5386D032-51DC-4A47-8147-376E34DEE098}"/>
              </a:ext>
            </a:extLst>
          </p:cNvPr>
          <p:cNvSpPr txBox="1"/>
          <p:nvPr/>
        </p:nvSpPr>
        <p:spPr>
          <a:xfrm>
            <a:off x="838199" y="2175221"/>
            <a:ext cx="4309153" cy="2677656"/>
          </a:xfrm>
          <a:prstGeom prst="rect">
            <a:avLst/>
          </a:prstGeom>
          <a:noFill/>
        </p:spPr>
        <p:txBody>
          <a:bodyPr wrap="square" rtlCol="0">
            <a:spAutoFit/>
          </a:bodyPr>
          <a:lstStyle/>
          <a:p>
            <a:r>
              <a:rPr lang="fr-FR" sz="2400" dirty="0"/>
              <a:t>Plus de possibilités au prix d’une plus grande difficulté de prise en main.</a:t>
            </a:r>
          </a:p>
          <a:p>
            <a:endParaRPr lang="fr-FR" sz="2400" dirty="0"/>
          </a:p>
          <a:p>
            <a:r>
              <a:rPr lang="fr-FR" sz="2400" dirty="0"/>
              <a:t>Certains plugins déjà existants permettent de faciliter la création de certains paradigmes.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5"/>
          <a:stretch>
            <a:fillRect/>
          </a:stretch>
        </p:blipFill>
        <p:spPr>
          <a:xfrm>
            <a:off x="11168008" y="1"/>
            <a:ext cx="1023991" cy="685064"/>
          </a:xfrm>
          <a:prstGeom prst="rect">
            <a:avLst/>
          </a:prstGeom>
        </p:spPr>
      </p:pic>
      <p:pic>
        <p:nvPicPr>
          <p:cNvPr id="16" name="Image 15">
            <a:extLst>
              <a:ext uri="{FF2B5EF4-FFF2-40B4-BE49-F238E27FC236}">
                <a16:creationId xmlns:a16="http://schemas.microsoft.com/office/drawing/2014/main" id="{0C8E493D-1239-2978-4E1D-CC0D7EF5DBDD}"/>
              </a:ext>
            </a:extLst>
          </p:cNvPr>
          <p:cNvPicPr>
            <a:picLocks noChangeAspect="1"/>
          </p:cNvPicPr>
          <p:nvPr/>
        </p:nvPicPr>
        <p:blipFill rotWithShape="1">
          <a:blip r:embed="rId3"/>
          <a:srcRect l="27716" t="587" r="24795" b="65046"/>
          <a:stretch/>
        </p:blipFill>
        <p:spPr>
          <a:xfrm>
            <a:off x="5619854" y="2707037"/>
            <a:ext cx="383342" cy="277402"/>
          </a:xfrm>
          <a:prstGeom prst="rect">
            <a:avLst/>
          </a:prstGeom>
        </p:spPr>
      </p:pic>
      <p:pic>
        <p:nvPicPr>
          <p:cNvPr id="22" name="Image 21">
            <a:extLst>
              <a:ext uri="{FF2B5EF4-FFF2-40B4-BE49-F238E27FC236}">
                <a16:creationId xmlns:a16="http://schemas.microsoft.com/office/drawing/2014/main" id="{43475A41-5011-5BA6-3469-05F1054AE9D2}"/>
              </a:ext>
            </a:extLst>
          </p:cNvPr>
          <p:cNvPicPr>
            <a:picLocks noChangeAspect="1"/>
          </p:cNvPicPr>
          <p:nvPr/>
        </p:nvPicPr>
        <p:blipFill rotWithShape="1">
          <a:blip r:embed="rId4"/>
          <a:srcRect l="-2353" t="3051" r="2353" b="17849"/>
          <a:stretch/>
        </p:blipFill>
        <p:spPr>
          <a:xfrm>
            <a:off x="5530364" y="677058"/>
            <a:ext cx="553695" cy="437979"/>
          </a:xfrm>
          <a:prstGeom prst="rect">
            <a:avLst/>
          </a:prstGeom>
        </p:spPr>
      </p:pic>
    </p:spTree>
    <p:extLst>
      <p:ext uri="{BB962C8B-B14F-4D97-AF65-F5344CB8AC3E}">
        <p14:creationId xmlns:p14="http://schemas.microsoft.com/office/powerpoint/2010/main" val="3955266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EB4EC-07E5-2842-BD2A-D7CE2945D8F0}"/>
              </a:ext>
            </a:extLst>
          </p:cNvPr>
          <p:cNvSpPr>
            <a:spLocks noGrp="1"/>
          </p:cNvSpPr>
          <p:nvPr>
            <p:ph type="title"/>
          </p:nvPr>
        </p:nvSpPr>
        <p:spPr/>
        <p:txBody>
          <a:bodyPr/>
          <a:lstStyle/>
          <a:p>
            <a:r>
              <a:rPr lang="fr-FR" dirty="0" err="1"/>
              <a:t>jsPsych</a:t>
            </a:r>
            <a:endParaRPr lang="fr-FR" dirty="0"/>
          </a:p>
        </p:txBody>
      </p:sp>
      <p:sp>
        <p:nvSpPr>
          <p:cNvPr id="3" name="Espace réservé du contenu 2">
            <a:extLst>
              <a:ext uri="{FF2B5EF4-FFF2-40B4-BE49-F238E27FC236}">
                <a16:creationId xmlns:a16="http://schemas.microsoft.com/office/drawing/2014/main" id="{C4E464A1-1538-9B41-90F8-DDBBEAF31B6E}"/>
              </a:ext>
            </a:extLst>
          </p:cNvPr>
          <p:cNvSpPr>
            <a:spLocks noGrp="1"/>
          </p:cNvSpPr>
          <p:nvPr>
            <p:ph idx="1"/>
          </p:nvPr>
        </p:nvSpPr>
        <p:spPr/>
        <p:txBody>
          <a:bodyPr/>
          <a:lstStyle/>
          <a:p>
            <a:r>
              <a:rPr lang="fr-FR" dirty="0"/>
              <a:t>Quelques exemples visuels : </a:t>
            </a:r>
          </a:p>
          <a:p>
            <a:pPr marL="0" indent="0">
              <a:buNone/>
            </a:pPr>
            <a:endParaRPr lang="fr-FR" dirty="0"/>
          </a:p>
        </p:txBody>
      </p:sp>
      <p:pic>
        <p:nvPicPr>
          <p:cNvPr id="5" name="Image 4">
            <a:extLst>
              <a:ext uri="{FF2B5EF4-FFF2-40B4-BE49-F238E27FC236}">
                <a16:creationId xmlns:a16="http://schemas.microsoft.com/office/drawing/2014/main" id="{07F8F86C-1E58-DA4F-9E66-FDDD9C258B10}"/>
              </a:ext>
            </a:extLst>
          </p:cNvPr>
          <p:cNvPicPr>
            <a:picLocks noChangeAspect="1"/>
          </p:cNvPicPr>
          <p:nvPr/>
        </p:nvPicPr>
        <p:blipFill>
          <a:blip r:embed="rId2"/>
          <a:stretch>
            <a:fillRect/>
          </a:stretch>
        </p:blipFill>
        <p:spPr>
          <a:xfrm>
            <a:off x="1008128" y="3136305"/>
            <a:ext cx="3918737" cy="1989207"/>
          </a:xfrm>
          <a:prstGeom prst="rect">
            <a:avLst/>
          </a:prstGeom>
        </p:spPr>
      </p:pic>
      <p:pic>
        <p:nvPicPr>
          <p:cNvPr id="7" name="Image 6">
            <a:extLst>
              <a:ext uri="{FF2B5EF4-FFF2-40B4-BE49-F238E27FC236}">
                <a16:creationId xmlns:a16="http://schemas.microsoft.com/office/drawing/2014/main" id="{2CB9A9F8-E1E1-EC45-B5D2-4167C7EB08BD}"/>
              </a:ext>
            </a:extLst>
          </p:cNvPr>
          <p:cNvPicPr>
            <a:picLocks noChangeAspect="1"/>
          </p:cNvPicPr>
          <p:nvPr/>
        </p:nvPicPr>
        <p:blipFill>
          <a:blip r:embed="rId3"/>
          <a:stretch>
            <a:fillRect/>
          </a:stretch>
        </p:blipFill>
        <p:spPr>
          <a:xfrm>
            <a:off x="5899031" y="3518448"/>
            <a:ext cx="4057032" cy="1223909"/>
          </a:xfrm>
          <a:prstGeom prst="rect">
            <a:avLst/>
          </a:prstGeom>
        </p:spPr>
      </p:pic>
      <p:pic>
        <p:nvPicPr>
          <p:cNvPr id="8" name="Image 7">
            <a:extLst>
              <a:ext uri="{FF2B5EF4-FFF2-40B4-BE49-F238E27FC236}">
                <a16:creationId xmlns:a16="http://schemas.microsoft.com/office/drawing/2014/main" id="{B6C98E79-4C8E-F641-8474-A0D6E4825D52}"/>
              </a:ext>
            </a:extLst>
          </p:cNvPr>
          <p:cNvPicPr>
            <a:picLocks noChangeAspect="1"/>
          </p:cNvPicPr>
          <p:nvPr/>
        </p:nvPicPr>
        <p:blipFill>
          <a:blip r:embed="rId4"/>
          <a:stretch>
            <a:fillRect/>
          </a:stretch>
        </p:blipFill>
        <p:spPr>
          <a:xfrm>
            <a:off x="11168008" y="1"/>
            <a:ext cx="1023991" cy="685064"/>
          </a:xfrm>
          <a:prstGeom prst="rect">
            <a:avLst/>
          </a:prstGeom>
        </p:spPr>
      </p:pic>
    </p:spTree>
    <p:extLst>
      <p:ext uri="{BB962C8B-B14F-4D97-AF65-F5344CB8AC3E}">
        <p14:creationId xmlns:p14="http://schemas.microsoft.com/office/powerpoint/2010/main" val="44108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EB4EC-07E5-2842-BD2A-D7CE2945D8F0}"/>
              </a:ext>
            </a:extLst>
          </p:cNvPr>
          <p:cNvSpPr>
            <a:spLocks noGrp="1"/>
          </p:cNvSpPr>
          <p:nvPr>
            <p:ph type="title"/>
          </p:nvPr>
        </p:nvSpPr>
        <p:spPr/>
        <p:txBody>
          <a:bodyPr/>
          <a:lstStyle/>
          <a:p>
            <a:r>
              <a:rPr lang="fr-FR" dirty="0" err="1"/>
              <a:t>jsPsych</a:t>
            </a:r>
            <a:endParaRPr lang="fr-FR" dirty="0"/>
          </a:p>
        </p:txBody>
      </p:sp>
      <p:sp>
        <p:nvSpPr>
          <p:cNvPr id="3" name="Espace réservé du contenu 2">
            <a:extLst>
              <a:ext uri="{FF2B5EF4-FFF2-40B4-BE49-F238E27FC236}">
                <a16:creationId xmlns:a16="http://schemas.microsoft.com/office/drawing/2014/main" id="{C4E464A1-1538-9B41-90F8-DDBBEAF31B6E}"/>
              </a:ext>
            </a:extLst>
          </p:cNvPr>
          <p:cNvSpPr>
            <a:spLocks noGrp="1"/>
          </p:cNvSpPr>
          <p:nvPr>
            <p:ph idx="1"/>
          </p:nvPr>
        </p:nvSpPr>
        <p:spPr/>
        <p:txBody>
          <a:bodyPr/>
          <a:lstStyle/>
          <a:p>
            <a:r>
              <a:rPr lang="fr-FR" dirty="0"/>
              <a:t>Quelques exemples visuels : </a:t>
            </a:r>
          </a:p>
          <a:p>
            <a:pPr marL="0" indent="0">
              <a:buNone/>
            </a:pPr>
            <a:endParaRPr lang="fr-FR" dirty="0"/>
          </a:p>
        </p:txBody>
      </p:sp>
      <p:pic>
        <p:nvPicPr>
          <p:cNvPr id="6" name="Image 5">
            <a:extLst>
              <a:ext uri="{FF2B5EF4-FFF2-40B4-BE49-F238E27FC236}">
                <a16:creationId xmlns:a16="http://schemas.microsoft.com/office/drawing/2014/main" id="{A572E88B-4130-5748-85F9-48A1D7D0E07C}"/>
              </a:ext>
            </a:extLst>
          </p:cNvPr>
          <p:cNvPicPr>
            <a:picLocks noChangeAspect="1"/>
          </p:cNvPicPr>
          <p:nvPr/>
        </p:nvPicPr>
        <p:blipFill>
          <a:blip r:embed="rId2"/>
          <a:stretch>
            <a:fillRect/>
          </a:stretch>
        </p:blipFill>
        <p:spPr>
          <a:xfrm>
            <a:off x="620659" y="3028647"/>
            <a:ext cx="5054575" cy="1945294"/>
          </a:xfrm>
          <a:prstGeom prst="rect">
            <a:avLst/>
          </a:prstGeom>
        </p:spPr>
      </p:pic>
      <p:pic>
        <p:nvPicPr>
          <p:cNvPr id="9" name="Image 8">
            <a:extLst>
              <a:ext uri="{FF2B5EF4-FFF2-40B4-BE49-F238E27FC236}">
                <a16:creationId xmlns:a16="http://schemas.microsoft.com/office/drawing/2014/main" id="{DE55A44E-4C02-624D-B80B-0743E0A2B096}"/>
              </a:ext>
            </a:extLst>
          </p:cNvPr>
          <p:cNvPicPr>
            <a:picLocks noChangeAspect="1"/>
          </p:cNvPicPr>
          <p:nvPr/>
        </p:nvPicPr>
        <p:blipFill>
          <a:blip r:embed="rId3"/>
          <a:stretch>
            <a:fillRect/>
          </a:stretch>
        </p:blipFill>
        <p:spPr>
          <a:xfrm>
            <a:off x="5796738" y="3429076"/>
            <a:ext cx="6085493" cy="1144436"/>
          </a:xfrm>
          <a:prstGeom prst="rect">
            <a:avLst/>
          </a:prstGeom>
        </p:spPr>
      </p:pic>
      <p:pic>
        <p:nvPicPr>
          <p:cNvPr id="10" name="Image 9">
            <a:extLst>
              <a:ext uri="{FF2B5EF4-FFF2-40B4-BE49-F238E27FC236}">
                <a16:creationId xmlns:a16="http://schemas.microsoft.com/office/drawing/2014/main" id="{DB848E54-CF6C-E74A-920B-747EBE86102E}"/>
              </a:ext>
            </a:extLst>
          </p:cNvPr>
          <p:cNvPicPr>
            <a:picLocks noChangeAspect="1"/>
          </p:cNvPicPr>
          <p:nvPr/>
        </p:nvPicPr>
        <p:blipFill>
          <a:blip r:embed="rId4"/>
          <a:stretch>
            <a:fillRect/>
          </a:stretch>
        </p:blipFill>
        <p:spPr>
          <a:xfrm>
            <a:off x="11168008" y="1"/>
            <a:ext cx="1023991" cy="685064"/>
          </a:xfrm>
          <a:prstGeom prst="rect">
            <a:avLst/>
          </a:prstGeom>
        </p:spPr>
      </p:pic>
    </p:spTree>
    <p:extLst>
      <p:ext uri="{BB962C8B-B14F-4D97-AF65-F5344CB8AC3E}">
        <p14:creationId xmlns:p14="http://schemas.microsoft.com/office/powerpoint/2010/main" val="2474084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EB4EC-07E5-2842-BD2A-D7CE2945D8F0}"/>
              </a:ext>
            </a:extLst>
          </p:cNvPr>
          <p:cNvSpPr>
            <a:spLocks noGrp="1"/>
          </p:cNvSpPr>
          <p:nvPr>
            <p:ph type="title"/>
          </p:nvPr>
        </p:nvSpPr>
        <p:spPr/>
        <p:txBody>
          <a:bodyPr/>
          <a:lstStyle/>
          <a:p>
            <a:r>
              <a:rPr lang="fr-FR" dirty="0" err="1"/>
              <a:t>jsPsych</a:t>
            </a:r>
            <a:endParaRPr lang="fr-FR" dirty="0"/>
          </a:p>
        </p:txBody>
      </p:sp>
      <p:sp>
        <p:nvSpPr>
          <p:cNvPr id="3" name="Espace réservé du contenu 2">
            <a:extLst>
              <a:ext uri="{FF2B5EF4-FFF2-40B4-BE49-F238E27FC236}">
                <a16:creationId xmlns:a16="http://schemas.microsoft.com/office/drawing/2014/main" id="{C4E464A1-1538-9B41-90F8-DDBBEAF31B6E}"/>
              </a:ext>
            </a:extLst>
          </p:cNvPr>
          <p:cNvSpPr>
            <a:spLocks noGrp="1"/>
          </p:cNvSpPr>
          <p:nvPr>
            <p:ph idx="1"/>
          </p:nvPr>
        </p:nvSpPr>
        <p:spPr/>
        <p:txBody>
          <a:bodyPr/>
          <a:lstStyle/>
          <a:p>
            <a:r>
              <a:rPr lang="fr-FR" dirty="0"/>
              <a:t>Quelques exemples visuels : </a:t>
            </a:r>
          </a:p>
          <a:p>
            <a:pPr marL="0" indent="0">
              <a:buNone/>
            </a:pPr>
            <a:endParaRPr lang="fr-FR" dirty="0"/>
          </a:p>
        </p:txBody>
      </p:sp>
      <p:pic>
        <p:nvPicPr>
          <p:cNvPr id="5" name="Image 4">
            <a:extLst>
              <a:ext uri="{FF2B5EF4-FFF2-40B4-BE49-F238E27FC236}">
                <a16:creationId xmlns:a16="http://schemas.microsoft.com/office/drawing/2014/main" id="{19A02BAE-E062-C74A-B269-B39F8B0B6D5A}"/>
              </a:ext>
            </a:extLst>
          </p:cNvPr>
          <p:cNvPicPr>
            <a:picLocks noChangeAspect="1"/>
          </p:cNvPicPr>
          <p:nvPr/>
        </p:nvPicPr>
        <p:blipFill>
          <a:blip r:embed="rId2"/>
          <a:stretch>
            <a:fillRect/>
          </a:stretch>
        </p:blipFill>
        <p:spPr>
          <a:xfrm>
            <a:off x="701639" y="2498856"/>
            <a:ext cx="4455987" cy="3314820"/>
          </a:xfrm>
          <a:prstGeom prst="rect">
            <a:avLst/>
          </a:prstGeom>
        </p:spPr>
      </p:pic>
      <p:pic>
        <p:nvPicPr>
          <p:cNvPr id="8" name="Image 7">
            <a:extLst>
              <a:ext uri="{FF2B5EF4-FFF2-40B4-BE49-F238E27FC236}">
                <a16:creationId xmlns:a16="http://schemas.microsoft.com/office/drawing/2014/main" id="{8374D914-D7D1-4F4F-893F-DAFBD5A9A302}"/>
              </a:ext>
            </a:extLst>
          </p:cNvPr>
          <p:cNvPicPr>
            <a:picLocks noChangeAspect="1"/>
          </p:cNvPicPr>
          <p:nvPr/>
        </p:nvPicPr>
        <p:blipFill>
          <a:blip r:embed="rId3"/>
          <a:stretch>
            <a:fillRect/>
          </a:stretch>
        </p:blipFill>
        <p:spPr>
          <a:xfrm>
            <a:off x="6178976" y="3585681"/>
            <a:ext cx="3752838" cy="1171406"/>
          </a:xfrm>
          <a:prstGeom prst="rect">
            <a:avLst/>
          </a:prstGeom>
        </p:spPr>
      </p:pic>
      <p:pic>
        <p:nvPicPr>
          <p:cNvPr id="10" name="Image 9">
            <a:extLst>
              <a:ext uri="{FF2B5EF4-FFF2-40B4-BE49-F238E27FC236}">
                <a16:creationId xmlns:a16="http://schemas.microsoft.com/office/drawing/2014/main" id="{044C98B7-D50F-4747-83F2-9810ADF66E97}"/>
              </a:ext>
            </a:extLst>
          </p:cNvPr>
          <p:cNvPicPr>
            <a:picLocks noChangeAspect="1"/>
          </p:cNvPicPr>
          <p:nvPr/>
        </p:nvPicPr>
        <p:blipFill>
          <a:blip r:embed="rId4"/>
          <a:stretch>
            <a:fillRect/>
          </a:stretch>
        </p:blipFill>
        <p:spPr>
          <a:xfrm>
            <a:off x="11168008" y="1"/>
            <a:ext cx="1023991" cy="685064"/>
          </a:xfrm>
          <a:prstGeom prst="rect">
            <a:avLst/>
          </a:prstGeom>
        </p:spPr>
      </p:pic>
    </p:spTree>
    <p:extLst>
      <p:ext uri="{BB962C8B-B14F-4D97-AF65-F5344CB8AC3E}">
        <p14:creationId xmlns:p14="http://schemas.microsoft.com/office/powerpoint/2010/main" val="4012841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262337-39AE-664B-8ACF-4A53CB54EC7D}"/>
              </a:ext>
            </a:extLst>
          </p:cNvPr>
          <p:cNvSpPr>
            <a:spLocks noGrp="1"/>
          </p:cNvSpPr>
          <p:nvPr>
            <p:ph type="title"/>
          </p:nvPr>
        </p:nvSpPr>
        <p:spPr/>
        <p:txBody>
          <a:bodyPr/>
          <a:lstStyle/>
          <a:p>
            <a:r>
              <a:rPr lang="fr-FR" dirty="0"/>
              <a:t>Simplicité à produire </a:t>
            </a:r>
            <a:br>
              <a:rPr lang="fr-FR" dirty="0"/>
            </a:br>
            <a:r>
              <a:rPr lang="fr-FR" dirty="0"/>
              <a:t>les paradigmes classiques</a:t>
            </a:r>
          </a:p>
        </p:txBody>
      </p:sp>
      <p:pic>
        <p:nvPicPr>
          <p:cNvPr id="4" name="Espace réservé du contenu 3">
            <a:extLst>
              <a:ext uri="{FF2B5EF4-FFF2-40B4-BE49-F238E27FC236}">
                <a16:creationId xmlns:a16="http://schemas.microsoft.com/office/drawing/2014/main" id="{EA114372-741B-C942-8608-3194A41FAD3E}"/>
              </a:ext>
            </a:extLst>
          </p:cNvPr>
          <p:cNvPicPr>
            <a:picLocks noGrp="1" noChangeAspect="1"/>
          </p:cNvPicPr>
          <p:nvPr>
            <p:ph idx="1"/>
          </p:nvPr>
        </p:nvPicPr>
        <p:blipFill rotWithShape="1">
          <a:blip r:embed="rId2"/>
          <a:srcRect b="25414"/>
          <a:stretch/>
        </p:blipFill>
        <p:spPr>
          <a:xfrm>
            <a:off x="8427592" y="545198"/>
            <a:ext cx="1351633" cy="860598"/>
          </a:xfrm>
          <a:prstGeom prst="rect">
            <a:avLst/>
          </a:prstGeom>
        </p:spPr>
      </p:pic>
      <p:pic>
        <p:nvPicPr>
          <p:cNvPr id="5" name="Image 4">
            <a:extLst>
              <a:ext uri="{FF2B5EF4-FFF2-40B4-BE49-F238E27FC236}">
                <a16:creationId xmlns:a16="http://schemas.microsoft.com/office/drawing/2014/main" id="{37448054-15A4-224A-89F8-B20C07EE69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619" b="90000" l="9926" r="89926">
                        <a14:foregroundMark x1="50815" y1="46190" x2="50815" y2="46190"/>
                        <a14:foregroundMark x1="44444" y1="44603" x2="49481" y2="51429"/>
                        <a14:foregroundMark x1="47852" y1="29841" x2="49185" y2="34603"/>
                        <a14:foregroundMark x1="42815" y1="28413" x2="47556" y2="52698"/>
                        <a14:foregroundMark x1="38074" y1="46349" x2="45333" y2="52381"/>
                        <a14:foregroundMark x1="41926" y1="44127" x2="40148" y2="62540"/>
                        <a14:foregroundMark x1="40148" y1="62540" x2="51259" y2="50000"/>
                        <a14:foregroundMark x1="51259" y1="50000" x2="50519" y2="47937"/>
                        <a14:foregroundMark x1="60296" y1="44921" x2="44296" y2="56349"/>
                        <a14:foregroundMark x1="44296" y1="56349" x2="54370" y2="70317"/>
                        <a14:foregroundMark x1="54370" y1="70317" x2="58815" y2="53651"/>
                        <a14:foregroundMark x1="58815" y1="53651" x2="55852" y2="49683"/>
                        <a14:foregroundMark x1="22074" y1="10952" x2="22074" y2="10952"/>
                        <a14:foregroundMark x1="26519" y1="7619" x2="26519" y2="7619"/>
                        <a14:foregroundMark x1="49185" y1="22222" x2="50074" y2="28095"/>
                        <a14:foregroundMark x1="52148" y1="28095" x2="52148" y2="28095"/>
                        <a14:foregroundMark x1="54370" y1="29206" x2="54370" y2="31270"/>
                        <a14:foregroundMark x1="53926" y1="29206" x2="55556" y2="43810"/>
                        <a14:foregroundMark x1="55259" y1="35238" x2="59111" y2="53175"/>
                        <a14:foregroundMark x1="58519" y1="46190" x2="61333" y2="63651"/>
                        <a14:foregroundMark x1="61333" y1="63651" x2="61630" y2="63810"/>
                        <a14:foregroundMark x1="61630" y1="58889" x2="53778" y2="74127"/>
                        <a14:foregroundMark x1="53778" y1="74127" x2="52148" y2="74444"/>
                        <a14:foregroundMark x1="61926" y1="64127" x2="49630" y2="75397"/>
                        <a14:foregroundMark x1="49630" y1="75397" x2="37778" y2="62857"/>
                        <a14:foregroundMark x1="37778" y1="62857" x2="37333" y2="58254"/>
                        <a14:foregroundMark x1="41926" y1="64762" x2="49778" y2="62063"/>
                        <a14:foregroundMark x1="42815" y1="64444" x2="59704" y2="52381"/>
                        <a14:foregroundMark x1="44148" y1="37619" x2="56593" y2="38095"/>
                        <a14:foregroundMark x1="49778" y1="39365" x2="47556" y2="44921"/>
                        <a14:foregroundMark x1="48889" y1="28413" x2="56296" y2="26032"/>
                        <a14:foregroundMark x1="54370" y1="27143" x2="58519" y2="31587"/>
                        <a14:foregroundMark x1="61333" y1="66825" x2="63852" y2="74286"/>
                        <a14:foregroundMark x1="56889" y1="70635" x2="56889" y2="76667"/>
                        <a14:foregroundMark x1="57185" y1="70952" x2="60000" y2="78413"/>
                        <a14:foregroundMark x1="45333" y1="72698" x2="43407" y2="74762"/>
                        <a14:foregroundMark x1="39259" y1="65714" x2="34519" y2="69206"/>
                        <a14:foregroundMark x1="41481" y1="69524" x2="37778" y2="73651"/>
                      </a14:backgroundRemoval>
                    </a14:imgEffect>
                  </a14:imgLayer>
                </a14:imgProps>
              </a:ext>
            </a:extLst>
          </a:blip>
          <a:srcRect l="8662" t="8843"/>
          <a:stretch/>
        </p:blipFill>
        <p:spPr>
          <a:xfrm>
            <a:off x="10086785" y="303481"/>
            <a:ext cx="1584849" cy="1478458"/>
          </a:xfrm>
          <a:prstGeom prst="rect">
            <a:avLst/>
          </a:prstGeom>
        </p:spPr>
      </p:pic>
      <p:sp>
        <p:nvSpPr>
          <p:cNvPr id="6" name="Rectangle 5">
            <a:extLst>
              <a:ext uri="{FF2B5EF4-FFF2-40B4-BE49-F238E27FC236}">
                <a16:creationId xmlns:a16="http://schemas.microsoft.com/office/drawing/2014/main" id="{E09E305D-AC8D-FD48-ABE9-BC61ECFA7857}"/>
              </a:ext>
            </a:extLst>
          </p:cNvPr>
          <p:cNvSpPr/>
          <p:nvPr/>
        </p:nvSpPr>
        <p:spPr>
          <a:xfrm>
            <a:off x="8507002" y="1302446"/>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37FE350-4EE2-164A-9DDF-A74959A376C0}"/>
              </a:ext>
            </a:extLst>
          </p:cNvPr>
          <p:cNvSpPr/>
          <p:nvPr/>
        </p:nvSpPr>
        <p:spPr>
          <a:xfrm>
            <a:off x="9390579" y="126134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FC53250-B079-6B48-BCBF-DDC91CE693D8}"/>
              </a:ext>
            </a:extLst>
          </p:cNvPr>
          <p:cNvPicPr>
            <a:picLocks noChangeAspect="1"/>
          </p:cNvPicPr>
          <p:nvPr/>
        </p:nvPicPr>
        <p:blipFill rotWithShape="1">
          <a:blip r:embed="rId5"/>
          <a:srcRect l="9064" t="14897" r="9547" b="28090"/>
          <a:stretch/>
        </p:blipFill>
        <p:spPr>
          <a:xfrm>
            <a:off x="9390420" y="1567017"/>
            <a:ext cx="1351633" cy="946818"/>
          </a:xfrm>
          <a:prstGeom prst="rect">
            <a:avLst/>
          </a:prstGeom>
        </p:spPr>
      </p:pic>
      <p:sp>
        <p:nvSpPr>
          <p:cNvPr id="10" name="Rectangle 9">
            <a:extLst>
              <a:ext uri="{FF2B5EF4-FFF2-40B4-BE49-F238E27FC236}">
                <a16:creationId xmlns:a16="http://schemas.microsoft.com/office/drawing/2014/main" id="{6FDDA43D-AD67-B74F-9FFD-A9BAF1718832}"/>
              </a:ext>
            </a:extLst>
          </p:cNvPr>
          <p:cNvSpPr/>
          <p:nvPr/>
        </p:nvSpPr>
        <p:spPr>
          <a:xfrm>
            <a:off x="9504986" y="197960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E98DD16-5E6F-304C-94B9-62592FEEA8EE}"/>
              </a:ext>
            </a:extLst>
          </p:cNvPr>
          <p:cNvSpPr/>
          <p:nvPr/>
        </p:nvSpPr>
        <p:spPr>
          <a:xfrm>
            <a:off x="10159589" y="1992568"/>
            <a:ext cx="450672" cy="427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B9FEB27C-C3BA-F446-8CDE-7CF8F52C1AA9}"/>
              </a:ext>
            </a:extLst>
          </p:cNvPr>
          <p:cNvSpPr txBox="1"/>
          <p:nvPr/>
        </p:nvSpPr>
        <p:spPr>
          <a:xfrm>
            <a:off x="9552383" y="1958134"/>
            <a:ext cx="1047082" cy="461665"/>
          </a:xfrm>
          <a:prstGeom prst="rect">
            <a:avLst/>
          </a:prstGeom>
          <a:noFill/>
        </p:spPr>
        <p:txBody>
          <a:bodyPr wrap="none" rtlCol="0">
            <a:spAutoFit/>
          </a:bodyPr>
          <a:lstStyle/>
          <a:p>
            <a:r>
              <a:rPr lang="fr-FR" sz="2400" b="1" dirty="0"/>
              <a:t>2        1</a:t>
            </a:r>
          </a:p>
        </p:txBody>
      </p:sp>
      <p:sp>
        <p:nvSpPr>
          <p:cNvPr id="16" name="Rectangle 15">
            <a:extLst>
              <a:ext uri="{FF2B5EF4-FFF2-40B4-BE49-F238E27FC236}">
                <a16:creationId xmlns:a16="http://schemas.microsoft.com/office/drawing/2014/main" id="{0215AA69-ACB9-E741-B347-DD95F5CF6490}"/>
              </a:ext>
            </a:extLst>
          </p:cNvPr>
          <p:cNvSpPr/>
          <p:nvPr/>
        </p:nvSpPr>
        <p:spPr>
          <a:xfrm>
            <a:off x="711986" y="2188966"/>
            <a:ext cx="6096000" cy="2677656"/>
          </a:xfrm>
          <a:prstGeom prst="rect">
            <a:avLst/>
          </a:prstGeom>
        </p:spPr>
        <p:txBody>
          <a:bodyPr wrap="square">
            <a:spAutoFit/>
          </a:bodyPr>
          <a:lstStyle/>
          <a:p>
            <a:pPr marL="342900" indent="-342900" algn="just">
              <a:buFont typeface="Arial" panose="020B0604020202020204" pitchFamily="34" charset="0"/>
              <a:buChar char="•"/>
            </a:pPr>
            <a:r>
              <a:rPr lang="fr-FR" sz="2400" dirty="0" err="1"/>
              <a:t>jsPsych</a:t>
            </a:r>
            <a:r>
              <a:rPr lang="fr-FR" sz="2400" dirty="0"/>
              <a:t> est plus complet pour mettre en place la plupart des paradigmes en première approximation.</a:t>
            </a:r>
          </a:p>
          <a:p>
            <a:pPr marL="342900" indent="-342900" algn="just">
              <a:buFont typeface="Arial" panose="020B0604020202020204" pitchFamily="34" charset="0"/>
              <a:buChar char="•"/>
            </a:pPr>
            <a:r>
              <a:rPr lang="fr-FR" sz="2400" dirty="0" err="1"/>
              <a:t>lab.js</a:t>
            </a:r>
            <a:r>
              <a:rPr lang="fr-FR" sz="2400" dirty="0"/>
              <a:t> pourrait permettre de le faire, au prix de quelques détournements pour conserver la facilité de son interface. </a:t>
            </a:r>
          </a:p>
          <a:p>
            <a:pPr algn="just"/>
            <a:r>
              <a:rPr lang="fr-FR" sz="2400" dirty="0"/>
              <a:t>     </a:t>
            </a:r>
          </a:p>
        </p:txBody>
      </p:sp>
    </p:spTree>
    <p:extLst>
      <p:ext uri="{BB962C8B-B14F-4D97-AF65-F5344CB8AC3E}">
        <p14:creationId xmlns:p14="http://schemas.microsoft.com/office/powerpoint/2010/main" val="321979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726D6C-01B5-5C4F-A31A-8CE5EEC75AF7}"/>
              </a:ext>
            </a:extLst>
          </p:cNvPr>
          <p:cNvSpPr>
            <a:spLocks noGrp="1"/>
          </p:cNvSpPr>
          <p:nvPr>
            <p:ph type="title"/>
          </p:nvPr>
        </p:nvSpPr>
        <p:spPr/>
        <p:txBody>
          <a:bodyPr/>
          <a:lstStyle/>
          <a:p>
            <a:r>
              <a:rPr lang="fr-FR" dirty="0"/>
              <a:t>Sélection d’un seul outil</a:t>
            </a:r>
          </a:p>
        </p:txBody>
      </p:sp>
      <p:sp>
        <p:nvSpPr>
          <p:cNvPr id="3" name="Espace réservé du contenu 2">
            <a:extLst>
              <a:ext uri="{FF2B5EF4-FFF2-40B4-BE49-F238E27FC236}">
                <a16:creationId xmlns:a16="http://schemas.microsoft.com/office/drawing/2014/main" id="{0563F933-82AF-F94B-9AD8-29066EB6F0F5}"/>
              </a:ext>
            </a:extLst>
          </p:cNvPr>
          <p:cNvSpPr>
            <a:spLocks noGrp="1"/>
          </p:cNvSpPr>
          <p:nvPr>
            <p:ph idx="1"/>
          </p:nvPr>
        </p:nvSpPr>
        <p:spPr/>
        <p:txBody>
          <a:bodyPr/>
          <a:lstStyle/>
          <a:p>
            <a:r>
              <a:rPr lang="fr-FR" dirty="0" err="1"/>
              <a:t>lab.js</a:t>
            </a:r>
            <a:r>
              <a:rPr lang="fr-FR" dirty="0"/>
              <a:t> est un outil simple de prise en main, qui permet de réaliser très rapidement des expériences basiques.</a:t>
            </a:r>
          </a:p>
          <a:p>
            <a:r>
              <a:rPr lang="fr-FR" dirty="0" err="1"/>
              <a:t>jsPsych</a:t>
            </a:r>
            <a:r>
              <a:rPr lang="fr-FR" dirty="0"/>
              <a:t> est plus complexe de prime abord, mais permet des manipulations plus précises lorsqu’on le souhaite.  </a:t>
            </a:r>
          </a:p>
        </p:txBody>
      </p:sp>
    </p:spTree>
    <p:extLst>
      <p:ext uri="{BB962C8B-B14F-4D97-AF65-F5344CB8AC3E}">
        <p14:creationId xmlns:p14="http://schemas.microsoft.com/office/powerpoint/2010/main" val="3486305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D746EC-F430-7F4E-BAEB-11C35F8960D5}"/>
              </a:ext>
            </a:extLst>
          </p:cNvPr>
          <p:cNvSpPr>
            <a:spLocks noGrp="1"/>
          </p:cNvSpPr>
          <p:nvPr>
            <p:ph type="title"/>
          </p:nvPr>
        </p:nvSpPr>
        <p:spPr/>
        <p:txBody>
          <a:bodyPr/>
          <a:lstStyle/>
          <a:p>
            <a:r>
              <a:rPr lang="fr-FR" dirty="0"/>
              <a:t>Sélection d’un seul outil </a:t>
            </a:r>
          </a:p>
        </p:txBody>
      </p:sp>
      <p:sp>
        <p:nvSpPr>
          <p:cNvPr id="3" name="Espace réservé du contenu 2">
            <a:extLst>
              <a:ext uri="{FF2B5EF4-FFF2-40B4-BE49-F238E27FC236}">
                <a16:creationId xmlns:a16="http://schemas.microsoft.com/office/drawing/2014/main" id="{FA27FAAE-CA05-B84A-95DD-3358AB132412}"/>
              </a:ext>
            </a:extLst>
          </p:cNvPr>
          <p:cNvSpPr>
            <a:spLocks noGrp="1"/>
          </p:cNvSpPr>
          <p:nvPr>
            <p:ph idx="1"/>
          </p:nvPr>
        </p:nvSpPr>
        <p:spPr/>
        <p:txBody>
          <a:bodyPr/>
          <a:lstStyle/>
          <a:p>
            <a:pPr marL="0" indent="0" algn="just">
              <a:buNone/>
            </a:pPr>
            <a:endParaRPr lang="fr-FR" dirty="0"/>
          </a:p>
        </p:txBody>
      </p:sp>
      <p:pic>
        <p:nvPicPr>
          <p:cNvPr id="4" name="Espace réservé du contenu 3">
            <a:extLst>
              <a:ext uri="{FF2B5EF4-FFF2-40B4-BE49-F238E27FC236}">
                <a16:creationId xmlns:a16="http://schemas.microsoft.com/office/drawing/2014/main" id="{428C0B4C-CBAA-3A49-9EB3-4CB6C46E9029}"/>
              </a:ext>
            </a:extLst>
          </p:cNvPr>
          <p:cNvPicPr>
            <a:picLocks noChangeAspect="1"/>
          </p:cNvPicPr>
          <p:nvPr/>
        </p:nvPicPr>
        <p:blipFill rotWithShape="1">
          <a:blip r:embed="rId2"/>
          <a:srcRect b="25414"/>
          <a:stretch/>
        </p:blipFill>
        <p:spPr>
          <a:xfrm>
            <a:off x="5032282" y="2755955"/>
            <a:ext cx="2114134" cy="1346090"/>
          </a:xfrm>
          <a:prstGeom prst="rect">
            <a:avLst/>
          </a:prstGeom>
        </p:spPr>
      </p:pic>
      <p:sp>
        <p:nvSpPr>
          <p:cNvPr id="5" name="Rectangle 4">
            <a:extLst>
              <a:ext uri="{FF2B5EF4-FFF2-40B4-BE49-F238E27FC236}">
                <a16:creationId xmlns:a16="http://schemas.microsoft.com/office/drawing/2014/main" id="{D3EA9409-9730-F848-B6F5-51B6970CD666}"/>
              </a:ext>
            </a:extLst>
          </p:cNvPr>
          <p:cNvSpPr/>
          <p:nvPr/>
        </p:nvSpPr>
        <p:spPr>
          <a:xfrm>
            <a:off x="6351630" y="4766910"/>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76122BF-3B44-F84B-B618-8ABDA52A87A5}"/>
              </a:ext>
            </a:extLst>
          </p:cNvPr>
          <p:cNvSpPr/>
          <p:nvPr/>
        </p:nvSpPr>
        <p:spPr>
          <a:xfrm>
            <a:off x="5032282" y="4856369"/>
            <a:ext cx="228815" cy="28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C96B8E0-3604-4C43-7842-C59D3ADAF3DA}"/>
              </a:ext>
            </a:extLst>
          </p:cNvPr>
          <p:cNvSpPr/>
          <p:nvPr/>
        </p:nvSpPr>
        <p:spPr>
          <a:xfrm>
            <a:off x="6500327" y="3861532"/>
            <a:ext cx="354330" cy="53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7D43AD1-8974-B62E-D2BC-EF07DCDB59AA}"/>
              </a:ext>
            </a:extLst>
          </p:cNvPr>
          <p:cNvSpPr/>
          <p:nvPr/>
        </p:nvSpPr>
        <p:spPr>
          <a:xfrm>
            <a:off x="5140027" y="3943321"/>
            <a:ext cx="354330" cy="535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5533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Questions soulevées </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pPr marL="0" indent="0">
              <a:buNone/>
            </a:pPr>
            <a:endParaRPr lang="fr-FR" dirty="0"/>
          </a:p>
          <a:p>
            <a:pPr>
              <a:buFontTx/>
              <a:buChar char="-"/>
            </a:pPr>
            <a:r>
              <a:rPr lang="fr-FR" dirty="0"/>
              <a:t>Quels besoins ? </a:t>
            </a:r>
          </a:p>
          <a:p>
            <a:pPr>
              <a:buFontTx/>
              <a:buChar char="-"/>
            </a:pPr>
            <a:r>
              <a:rPr lang="fr-FR" dirty="0"/>
              <a:t>Quelles contraintes ? </a:t>
            </a:r>
          </a:p>
          <a:p>
            <a:pPr>
              <a:buFontTx/>
              <a:buChar char="-"/>
            </a:pPr>
            <a:r>
              <a:rPr lang="fr-FR" dirty="0"/>
              <a:t>Quel langage de programmation ? </a:t>
            </a:r>
          </a:p>
          <a:p>
            <a:pPr marL="0" indent="0">
              <a:buNone/>
            </a:pPr>
            <a:endParaRPr lang="fr-FR" dirty="0"/>
          </a:p>
        </p:txBody>
      </p:sp>
    </p:spTree>
    <p:extLst>
      <p:ext uri="{BB962C8B-B14F-4D97-AF65-F5344CB8AC3E}">
        <p14:creationId xmlns:p14="http://schemas.microsoft.com/office/powerpoint/2010/main" val="818080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Cognition.run</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pic>
        <p:nvPicPr>
          <p:cNvPr id="4" name="Espace réservé du contenu 3">
            <a:extLst>
              <a:ext uri="{FF2B5EF4-FFF2-40B4-BE49-F238E27FC236}">
                <a16:creationId xmlns:a16="http://schemas.microsoft.com/office/drawing/2014/main" id="{938EE952-670A-C245-99FB-C369E22C8793}"/>
              </a:ext>
            </a:extLst>
          </p:cNvPr>
          <p:cNvPicPr>
            <a:picLocks noGrp="1" noChangeAspect="1"/>
          </p:cNvPicPr>
          <p:nvPr>
            <p:ph idx="1"/>
          </p:nvPr>
        </p:nvPicPr>
        <p:blipFill>
          <a:blip r:embed="rId3"/>
          <a:stretch>
            <a:fillRect/>
          </a:stretch>
        </p:blipFill>
        <p:spPr>
          <a:xfrm>
            <a:off x="2336800" y="1880394"/>
            <a:ext cx="7518400" cy="4241800"/>
          </a:xfrm>
        </p:spPr>
      </p:pic>
    </p:spTree>
    <p:extLst>
      <p:ext uri="{BB962C8B-B14F-4D97-AF65-F5344CB8AC3E}">
        <p14:creationId xmlns:p14="http://schemas.microsoft.com/office/powerpoint/2010/main" val="281124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Cognition.run</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pic>
        <p:nvPicPr>
          <p:cNvPr id="7" name="Espace réservé du contenu 6">
            <a:extLst>
              <a:ext uri="{FF2B5EF4-FFF2-40B4-BE49-F238E27FC236}">
                <a16:creationId xmlns:a16="http://schemas.microsoft.com/office/drawing/2014/main" id="{0B567D9B-3CD8-D644-A81D-ED6BACF0CE5F}"/>
              </a:ext>
            </a:extLst>
          </p:cNvPr>
          <p:cNvPicPr>
            <a:picLocks noGrp="1" noChangeAspect="1"/>
          </p:cNvPicPr>
          <p:nvPr>
            <p:ph idx="1"/>
          </p:nvPr>
        </p:nvPicPr>
        <p:blipFill>
          <a:blip r:embed="rId3"/>
          <a:stretch>
            <a:fillRect/>
          </a:stretch>
        </p:blipFill>
        <p:spPr>
          <a:xfrm>
            <a:off x="2410930" y="1567398"/>
            <a:ext cx="8050589" cy="4612464"/>
          </a:xfrm>
        </p:spPr>
      </p:pic>
    </p:spTree>
    <p:extLst>
      <p:ext uri="{BB962C8B-B14F-4D97-AF65-F5344CB8AC3E}">
        <p14:creationId xmlns:p14="http://schemas.microsoft.com/office/powerpoint/2010/main" val="346147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Cognition.run</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pic>
        <p:nvPicPr>
          <p:cNvPr id="5" name="Espace réservé du contenu 4">
            <a:extLst>
              <a:ext uri="{FF2B5EF4-FFF2-40B4-BE49-F238E27FC236}">
                <a16:creationId xmlns:a16="http://schemas.microsoft.com/office/drawing/2014/main" id="{8A27853F-7CBA-0B84-59A0-5E8F7E3678D0}"/>
              </a:ext>
            </a:extLst>
          </p:cNvPr>
          <p:cNvPicPr>
            <a:picLocks noGrp="1" noChangeAspect="1"/>
          </p:cNvPicPr>
          <p:nvPr>
            <p:ph idx="1"/>
          </p:nvPr>
        </p:nvPicPr>
        <p:blipFill>
          <a:blip r:embed="rId3"/>
          <a:stretch>
            <a:fillRect/>
          </a:stretch>
        </p:blipFill>
        <p:spPr>
          <a:xfrm>
            <a:off x="1232325" y="1348914"/>
            <a:ext cx="9727350" cy="5361132"/>
          </a:xfrm>
          <a:prstGeom prst="rect">
            <a:avLst/>
          </a:prstGeom>
        </p:spPr>
      </p:pic>
    </p:spTree>
    <p:extLst>
      <p:ext uri="{BB962C8B-B14F-4D97-AF65-F5344CB8AC3E}">
        <p14:creationId xmlns:p14="http://schemas.microsoft.com/office/powerpoint/2010/main" val="996007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Cognition.run</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pic>
        <p:nvPicPr>
          <p:cNvPr id="5" name="Espace réservé du contenu 4">
            <a:extLst>
              <a:ext uri="{FF2B5EF4-FFF2-40B4-BE49-F238E27FC236}">
                <a16:creationId xmlns:a16="http://schemas.microsoft.com/office/drawing/2014/main" id="{8A27853F-7CBA-0B84-59A0-5E8F7E3678D0}"/>
              </a:ext>
            </a:extLst>
          </p:cNvPr>
          <p:cNvPicPr>
            <a:picLocks noGrp="1" noChangeAspect="1"/>
          </p:cNvPicPr>
          <p:nvPr>
            <p:ph idx="1"/>
          </p:nvPr>
        </p:nvPicPr>
        <p:blipFill>
          <a:blip r:embed="rId3"/>
          <a:stretch>
            <a:fillRect/>
          </a:stretch>
        </p:blipFill>
        <p:spPr>
          <a:xfrm>
            <a:off x="1232325" y="1348914"/>
            <a:ext cx="9727350" cy="5361132"/>
          </a:xfrm>
          <a:prstGeom prst="rect">
            <a:avLst/>
          </a:prstGeom>
        </p:spPr>
      </p:pic>
      <p:pic>
        <p:nvPicPr>
          <p:cNvPr id="3" name="Image 2">
            <a:extLst>
              <a:ext uri="{FF2B5EF4-FFF2-40B4-BE49-F238E27FC236}">
                <a16:creationId xmlns:a16="http://schemas.microsoft.com/office/drawing/2014/main" id="{9D8EB020-FD3C-BF3F-D769-7E33236BF24B}"/>
              </a:ext>
            </a:extLst>
          </p:cNvPr>
          <p:cNvPicPr>
            <a:picLocks noChangeAspect="1"/>
          </p:cNvPicPr>
          <p:nvPr/>
        </p:nvPicPr>
        <p:blipFill>
          <a:blip r:embed="rId4"/>
          <a:stretch>
            <a:fillRect/>
          </a:stretch>
        </p:blipFill>
        <p:spPr>
          <a:xfrm>
            <a:off x="1128158" y="1368422"/>
            <a:ext cx="9935683" cy="5489578"/>
          </a:xfrm>
          <a:prstGeom prst="rect">
            <a:avLst/>
          </a:prstGeom>
        </p:spPr>
      </p:pic>
    </p:spTree>
    <p:extLst>
      <p:ext uri="{BB962C8B-B14F-4D97-AF65-F5344CB8AC3E}">
        <p14:creationId xmlns:p14="http://schemas.microsoft.com/office/powerpoint/2010/main" val="3739071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Cognition.run</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a:buFontTx/>
              <a:buChar char="-"/>
            </a:pPr>
            <a:r>
              <a:rPr lang="fr-FR" dirty="0"/>
              <a:t>Facilité de prévisualisation </a:t>
            </a:r>
          </a:p>
          <a:p>
            <a:pPr>
              <a:buFontTx/>
              <a:buChar char="-"/>
            </a:pPr>
            <a:r>
              <a:rPr lang="fr-FR" dirty="0"/>
              <a:t>Facilité de </a:t>
            </a:r>
            <a:r>
              <a:rPr lang="fr-FR" dirty="0" err="1"/>
              <a:t>debug</a:t>
            </a:r>
            <a:r>
              <a:rPr lang="fr-FR" dirty="0"/>
              <a:t> </a:t>
            </a:r>
          </a:p>
          <a:p>
            <a:pPr>
              <a:buFontTx/>
              <a:buChar char="-"/>
            </a:pPr>
            <a:r>
              <a:rPr lang="fr-FR" dirty="0"/>
              <a:t>Code légèrement simplifié </a:t>
            </a:r>
          </a:p>
          <a:p>
            <a:pPr marL="0" indent="0">
              <a:buNone/>
            </a:pPr>
            <a:endParaRPr lang="fr-FR" dirty="0"/>
          </a:p>
          <a:p>
            <a:pPr>
              <a:buFontTx/>
              <a:buChar char="-"/>
            </a:pPr>
            <a:r>
              <a:rPr lang="fr-FR" dirty="0"/>
              <a:t>Possibilité d’ajout de librairie externes </a:t>
            </a:r>
          </a:p>
          <a:p>
            <a:pPr>
              <a:buFontTx/>
              <a:buChar char="-"/>
            </a:pPr>
            <a:r>
              <a:rPr lang="fr-FR" dirty="0"/>
              <a:t>Fonctionnel avec toutes les versions de </a:t>
            </a:r>
            <a:r>
              <a:rPr lang="fr-FR" dirty="0" err="1"/>
              <a:t>jsPsych</a:t>
            </a:r>
            <a:r>
              <a:rPr lang="fr-FR" dirty="0"/>
              <a:t> </a:t>
            </a:r>
          </a:p>
          <a:p>
            <a:pPr>
              <a:buFontTx/>
              <a:buChar char="-"/>
            </a:pPr>
            <a:r>
              <a:rPr lang="fr-FR" dirty="0"/>
              <a:t>Compatible avec </a:t>
            </a:r>
            <a:r>
              <a:rPr lang="fr-FR" dirty="0" err="1"/>
              <a:t>Prolific</a:t>
            </a:r>
            <a:endParaRPr lang="fr-FR" dirty="0"/>
          </a:p>
        </p:txBody>
      </p:sp>
    </p:spTree>
    <p:extLst>
      <p:ext uri="{BB962C8B-B14F-4D97-AF65-F5344CB8AC3E}">
        <p14:creationId xmlns:p14="http://schemas.microsoft.com/office/powerpoint/2010/main" val="1824498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en pratique</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a:xfrm>
            <a:off x="838200" y="3164522"/>
            <a:ext cx="10515600" cy="528955"/>
          </a:xfrm>
        </p:spPr>
        <p:txBody>
          <a:bodyPr/>
          <a:lstStyle/>
          <a:p>
            <a:pPr marL="0" indent="0" algn="ctr">
              <a:buNone/>
            </a:pPr>
            <a:r>
              <a:rPr lang="fr-FR" dirty="0"/>
              <a:t>Exemple d’utilisation avec la BWS</a:t>
            </a:r>
          </a:p>
        </p:txBody>
      </p:sp>
    </p:spTree>
    <p:extLst>
      <p:ext uri="{BB962C8B-B14F-4D97-AF65-F5344CB8AC3E}">
        <p14:creationId xmlns:p14="http://schemas.microsoft.com/office/powerpoint/2010/main" val="251137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Besoin : </a:t>
            </a:r>
          </a:p>
          <a:p>
            <a:endParaRPr lang="fr-FR" dirty="0"/>
          </a:p>
          <a:p>
            <a:pPr marL="0" indent="0">
              <a:buNone/>
            </a:pPr>
            <a:r>
              <a:rPr lang="fr-FR" dirty="0"/>
              <a:t>	- Faire écouter 4 sons par le sujet,</a:t>
            </a:r>
          </a:p>
          <a:p>
            <a:pPr marL="0" indent="0">
              <a:buNone/>
            </a:pPr>
            <a:endParaRPr lang="fr-FR" dirty="0"/>
          </a:p>
          <a:p>
            <a:pPr marL="0" indent="0">
              <a:buNone/>
            </a:pPr>
            <a:r>
              <a:rPr lang="fr-FR" dirty="0"/>
              <a:t>	- Puis questionnaire pour déterminer </a:t>
            </a:r>
            <a:r>
              <a:rPr lang="fr-FR" i="1" dirty="0"/>
              <a:t>Best / </a:t>
            </a:r>
            <a:r>
              <a:rPr lang="fr-FR" i="1" dirty="0" err="1"/>
              <a:t>Worst</a:t>
            </a:r>
            <a:r>
              <a:rPr lang="fr-FR" i="1" dirty="0"/>
              <a:t>, </a:t>
            </a:r>
            <a:endParaRPr lang="fr-FR" dirty="0"/>
          </a:p>
        </p:txBody>
      </p:sp>
    </p:spTree>
    <p:extLst>
      <p:ext uri="{BB962C8B-B14F-4D97-AF65-F5344CB8AC3E}">
        <p14:creationId xmlns:p14="http://schemas.microsoft.com/office/powerpoint/2010/main" val="1610761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Besoin : </a:t>
            </a:r>
          </a:p>
          <a:p>
            <a:endParaRPr lang="fr-FR" dirty="0"/>
          </a:p>
          <a:p>
            <a:pPr marL="0" indent="0">
              <a:buNone/>
            </a:pPr>
            <a:r>
              <a:rPr lang="fr-FR" dirty="0"/>
              <a:t>	- Faire écouter 4 sons par le sujet, autant qu’il le veut,</a:t>
            </a:r>
          </a:p>
          <a:p>
            <a:pPr marL="0" indent="0">
              <a:buNone/>
            </a:pPr>
            <a:endParaRPr lang="fr-FR" dirty="0"/>
          </a:p>
          <a:p>
            <a:pPr marL="0" indent="0">
              <a:buNone/>
            </a:pPr>
            <a:r>
              <a:rPr lang="fr-FR" dirty="0"/>
              <a:t>	- Puis questionnaire pour déterminer </a:t>
            </a:r>
            <a:r>
              <a:rPr lang="fr-FR" i="1" dirty="0"/>
              <a:t>Best / </a:t>
            </a:r>
            <a:r>
              <a:rPr lang="fr-FR" i="1" dirty="0" err="1"/>
              <a:t>Worst</a:t>
            </a:r>
            <a:r>
              <a:rPr lang="fr-FR" i="1" dirty="0"/>
              <a:t>,</a:t>
            </a:r>
          </a:p>
          <a:p>
            <a:pPr marL="0" indent="0">
              <a:buNone/>
            </a:pPr>
            <a:endParaRPr lang="fr-FR" i="1" dirty="0"/>
          </a:p>
        </p:txBody>
      </p:sp>
    </p:spTree>
    <p:extLst>
      <p:ext uri="{BB962C8B-B14F-4D97-AF65-F5344CB8AC3E}">
        <p14:creationId xmlns:p14="http://schemas.microsoft.com/office/powerpoint/2010/main" val="3647830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Besoin : </a:t>
            </a:r>
          </a:p>
          <a:p>
            <a:endParaRPr lang="fr-FR" dirty="0"/>
          </a:p>
          <a:p>
            <a:pPr marL="0" indent="0">
              <a:buNone/>
            </a:pPr>
            <a:r>
              <a:rPr lang="fr-FR" dirty="0"/>
              <a:t>	- Faire écouter 4 sons par le sujet, autant qu’il le veut,</a:t>
            </a:r>
          </a:p>
          <a:p>
            <a:pPr marL="0" indent="0">
              <a:buNone/>
            </a:pPr>
            <a:endParaRPr lang="fr-FR" dirty="0"/>
          </a:p>
          <a:p>
            <a:pPr marL="0" indent="0">
              <a:buNone/>
            </a:pPr>
            <a:r>
              <a:rPr lang="fr-FR" dirty="0"/>
              <a:t>	- Puis questionnaire pour déterminer </a:t>
            </a:r>
            <a:r>
              <a:rPr lang="fr-FR" i="1" dirty="0"/>
              <a:t>Best / </a:t>
            </a:r>
            <a:r>
              <a:rPr lang="fr-FR" i="1" dirty="0" err="1"/>
              <a:t>Worst</a:t>
            </a:r>
            <a:r>
              <a:rPr lang="fr-FR" i="1" dirty="0"/>
              <a:t>,</a:t>
            </a:r>
          </a:p>
          <a:p>
            <a:pPr marL="0" indent="0">
              <a:buNone/>
            </a:pPr>
            <a:endParaRPr lang="fr-FR" i="1" dirty="0"/>
          </a:p>
          <a:p>
            <a:pPr marL="0" indent="0">
              <a:buNone/>
            </a:pPr>
            <a:r>
              <a:rPr lang="fr-FR" i="1" dirty="0"/>
              <a:t>	- </a:t>
            </a:r>
            <a:r>
              <a:rPr lang="fr-FR" dirty="0"/>
              <a:t>Recommencer avec 4 autres sons,</a:t>
            </a:r>
          </a:p>
          <a:p>
            <a:pPr marL="0" indent="0">
              <a:buNone/>
            </a:pPr>
            <a:endParaRPr lang="fr-FR" i="1" dirty="0"/>
          </a:p>
        </p:txBody>
      </p:sp>
    </p:spTree>
    <p:extLst>
      <p:ext uri="{BB962C8B-B14F-4D97-AF65-F5344CB8AC3E}">
        <p14:creationId xmlns:p14="http://schemas.microsoft.com/office/powerpoint/2010/main" val="3490084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Besoin : </a:t>
            </a:r>
          </a:p>
          <a:p>
            <a:endParaRPr lang="fr-FR" dirty="0"/>
          </a:p>
          <a:p>
            <a:pPr marL="0" indent="0">
              <a:buNone/>
            </a:pPr>
            <a:r>
              <a:rPr lang="fr-FR" dirty="0"/>
              <a:t>	- Faire écouter 4 sons (de la première séquence) par le sujet, 		   autant qu’il le veut,</a:t>
            </a:r>
          </a:p>
          <a:p>
            <a:pPr marL="0" indent="0">
              <a:buNone/>
            </a:pPr>
            <a:r>
              <a:rPr lang="fr-FR" dirty="0"/>
              <a:t>	- Puis questionnaire pour déterminer </a:t>
            </a:r>
            <a:r>
              <a:rPr lang="fr-FR" i="1" dirty="0"/>
              <a:t>Best / </a:t>
            </a:r>
            <a:r>
              <a:rPr lang="fr-FR" i="1" dirty="0" err="1"/>
              <a:t>Worst</a:t>
            </a:r>
            <a:r>
              <a:rPr lang="fr-FR" i="1" dirty="0"/>
              <a:t>,</a:t>
            </a:r>
          </a:p>
          <a:p>
            <a:pPr marL="0" indent="0">
              <a:buNone/>
            </a:pPr>
            <a:endParaRPr lang="fr-FR" i="1" dirty="0"/>
          </a:p>
          <a:p>
            <a:pPr marL="0" indent="0">
              <a:buNone/>
            </a:pPr>
            <a:r>
              <a:rPr lang="fr-FR" i="1" dirty="0"/>
              <a:t>	- </a:t>
            </a:r>
            <a:r>
              <a:rPr lang="fr-FR" dirty="0"/>
              <a:t>Recommencer avec les 4 autres sons de la seconde séquence,</a:t>
            </a:r>
          </a:p>
          <a:p>
            <a:pPr marL="0" indent="0">
              <a:buNone/>
            </a:pPr>
            <a:endParaRPr lang="fr-FR" i="1" dirty="0"/>
          </a:p>
        </p:txBody>
      </p:sp>
    </p:spTree>
    <p:extLst>
      <p:ext uri="{BB962C8B-B14F-4D97-AF65-F5344CB8AC3E}">
        <p14:creationId xmlns:p14="http://schemas.microsoft.com/office/powerpoint/2010/main" val="380101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Les besoins</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pPr marL="0" indent="0">
              <a:buNone/>
            </a:pPr>
            <a:endParaRPr lang="fr-FR" dirty="0"/>
          </a:p>
          <a:p>
            <a:pPr>
              <a:buFontTx/>
              <a:buChar char="-"/>
            </a:pPr>
            <a:r>
              <a:rPr lang="fr-FR" dirty="0"/>
              <a:t>Pouvoir effectuer les paradigmes majeurs utilisés dans l’équipe,</a:t>
            </a:r>
          </a:p>
          <a:p>
            <a:pPr>
              <a:buFontTx/>
              <a:buChar char="-"/>
            </a:pPr>
            <a:r>
              <a:rPr lang="fr-FR" dirty="0"/>
              <a:t>Bénéficier d’un outil adaptable,</a:t>
            </a:r>
          </a:p>
          <a:p>
            <a:pPr>
              <a:buFontTx/>
              <a:buChar char="-"/>
            </a:pPr>
            <a:r>
              <a:rPr lang="fr-FR" dirty="0"/>
              <a:t>Garantir une certaine pérennité de l’outil. </a:t>
            </a:r>
          </a:p>
          <a:p>
            <a:pPr marL="0" indent="0">
              <a:buNone/>
            </a:pPr>
            <a:endParaRPr lang="fr-FR" dirty="0"/>
          </a:p>
        </p:txBody>
      </p:sp>
    </p:spTree>
    <p:extLst>
      <p:ext uri="{BB962C8B-B14F-4D97-AF65-F5344CB8AC3E}">
        <p14:creationId xmlns:p14="http://schemas.microsoft.com/office/powerpoint/2010/main" val="1487897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r>
              <a:rPr lang="fr-FR" dirty="0">
                <a:solidFill>
                  <a:schemeClr val="tx1"/>
                </a:solidFill>
              </a:rPr>
              <a:t>- Questionnaire. </a:t>
            </a:r>
          </a:p>
          <a:p>
            <a:endParaRPr lang="fr-FR" dirty="0">
              <a:solidFill>
                <a:schemeClr val="tx1"/>
              </a:solidFill>
            </a:endParaRP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2778019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r>
              <a:rPr lang="fr-FR" dirty="0">
                <a:solidFill>
                  <a:schemeClr val="tx1"/>
                </a:solidFill>
              </a:rPr>
              <a:t>- Questionnaire</a:t>
            </a: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4060007" cy="39300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 Ecoute 4 sons	</a:t>
            </a:r>
            <a:r>
              <a:rPr lang="fr-FR" sz="1400" i="1" dirty="0">
                <a:solidFill>
                  <a:schemeClr val="tx1"/>
                </a:solidFill>
              </a:rPr>
              <a:t>autant qu’il veut</a:t>
            </a:r>
            <a:endParaRPr lang="fr-FR" dirty="0">
              <a:solidFill>
                <a:schemeClr val="tx1"/>
              </a:solidFill>
            </a:endParaRPr>
          </a:p>
          <a:p>
            <a:r>
              <a:rPr lang="fr-FR" dirty="0">
                <a:solidFill>
                  <a:schemeClr val="tx1"/>
                </a:solidFill>
              </a:rPr>
              <a:t> </a:t>
            </a:r>
          </a:p>
        </p:txBody>
      </p:sp>
    </p:spTree>
    <p:extLst>
      <p:ext uri="{BB962C8B-B14F-4D97-AF65-F5344CB8AC3E}">
        <p14:creationId xmlns:p14="http://schemas.microsoft.com/office/powerpoint/2010/main" val="292736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a:t>
            </a:r>
            <a:endParaRPr lang="fr-FR" b="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p:txBody>
      </p:sp>
    </p:spTree>
    <p:extLst>
      <p:ext uri="{BB962C8B-B14F-4D97-AF65-F5344CB8AC3E}">
        <p14:creationId xmlns:p14="http://schemas.microsoft.com/office/powerpoint/2010/main" val="2726303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2423044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F13992F1-BE29-3249-A8C6-2CA0FEBF94B2}"/>
              </a:ext>
            </a:extLst>
          </p:cNvPr>
          <p:cNvSpPr/>
          <p:nvPr/>
        </p:nvSpPr>
        <p:spPr>
          <a:xfrm>
            <a:off x="883576" y="2171274"/>
            <a:ext cx="7438491" cy="2830280"/>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3775484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F13992F1-BE29-3249-A8C6-2CA0FEBF94B2}"/>
              </a:ext>
            </a:extLst>
          </p:cNvPr>
          <p:cNvSpPr/>
          <p:nvPr/>
        </p:nvSpPr>
        <p:spPr>
          <a:xfrm>
            <a:off x="883576" y="2171274"/>
            <a:ext cx="7438491" cy="2830280"/>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
        <p:nvSpPr>
          <p:cNvPr id="10" name="Rectangle 9">
            <a:extLst>
              <a:ext uri="{FF2B5EF4-FFF2-40B4-BE49-F238E27FC236}">
                <a16:creationId xmlns:a16="http://schemas.microsoft.com/office/drawing/2014/main" id="{94A57B03-FFEC-A448-9754-A9CC40CD73DE}"/>
              </a:ext>
            </a:extLst>
          </p:cNvPr>
          <p:cNvSpPr/>
          <p:nvPr/>
        </p:nvSpPr>
        <p:spPr>
          <a:xfrm>
            <a:off x="943507" y="3311608"/>
            <a:ext cx="7306641" cy="705588"/>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surveyMultiChoice</a:t>
            </a:r>
            <a:r>
              <a:rPr lang="fr-FR" b="1" dirty="0">
                <a:solidFill>
                  <a:schemeClr val="tx1"/>
                </a:solidFill>
              </a:rPr>
              <a:t>		</a:t>
            </a:r>
            <a:r>
              <a:rPr lang="fr-FR" dirty="0">
                <a:solidFill>
                  <a:schemeClr val="tx1"/>
                </a:solidFill>
              </a:rPr>
              <a:t>Deux questions. </a:t>
            </a:r>
            <a:endParaRPr lang="fr-FR" b="1"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Tree>
    <p:extLst>
      <p:ext uri="{BB962C8B-B14F-4D97-AF65-F5344CB8AC3E}">
        <p14:creationId xmlns:p14="http://schemas.microsoft.com/office/powerpoint/2010/main" val="3377822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F13992F1-BE29-3249-A8C6-2CA0FEBF94B2}"/>
              </a:ext>
            </a:extLst>
          </p:cNvPr>
          <p:cNvSpPr/>
          <p:nvPr/>
        </p:nvSpPr>
        <p:spPr>
          <a:xfrm>
            <a:off x="883576" y="2171274"/>
            <a:ext cx="7438491" cy="2830280"/>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
        <p:nvSpPr>
          <p:cNvPr id="10" name="Rectangle 9">
            <a:extLst>
              <a:ext uri="{FF2B5EF4-FFF2-40B4-BE49-F238E27FC236}">
                <a16:creationId xmlns:a16="http://schemas.microsoft.com/office/drawing/2014/main" id="{94A57B03-FFEC-A448-9754-A9CC40CD73DE}"/>
              </a:ext>
            </a:extLst>
          </p:cNvPr>
          <p:cNvSpPr/>
          <p:nvPr/>
        </p:nvSpPr>
        <p:spPr>
          <a:xfrm>
            <a:off x="943507" y="3311608"/>
            <a:ext cx="7306641" cy="705588"/>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surveyMultiChoice</a:t>
            </a:r>
            <a:r>
              <a:rPr lang="fr-FR" b="1" dirty="0">
                <a:solidFill>
                  <a:schemeClr val="tx1"/>
                </a:solidFill>
              </a:rPr>
              <a:t>		</a:t>
            </a:r>
            <a:r>
              <a:rPr lang="fr-FR" dirty="0">
                <a:solidFill>
                  <a:schemeClr val="tx1"/>
                </a:solidFill>
              </a:rPr>
              <a:t>Deux questions. </a:t>
            </a:r>
            <a:endParaRPr lang="fr-FR" b="1" dirty="0">
              <a:solidFill>
                <a:schemeClr val="tx1"/>
              </a:solidFill>
            </a:endParaRPr>
          </a:p>
          <a:p>
            <a:endParaRPr lang="fr-FR" dirty="0">
              <a:solidFill>
                <a:schemeClr val="tx1"/>
              </a:solidFill>
            </a:endParaRPr>
          </a:p>
          <a:p>
            <a:endParaRPr lang="fr-FR"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5" name="Rectangle : coins arrondis 4">
            <a:extLst>
              <a:ext uri="{FF2B5EF4-FFF2-40B4-BE49-F238E27FC236}">
                <a16:creationId xmlns:a16="http://schemas.microsoft.com/office/drawing/2014/main" id="{8CFB13B5-A75C-5B40-90BB-D57D6AB92BE3}"/>
              </a:ext>
            </a:extLst>
          </p:cNvPr>
          <p:cNvSpPr/>
          <p:nvPr/>
        </p:nvSpPr>
        <p:spPr>
          <a:xfrm>
            <a:off x="5819454" y="533350"/>
            <a:ext cx="4510355" cy="68139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Séquence .</a:t>
            </a:r>
            <a:r>
              <a:rPr lang="fr-FR" b="1" dirty="0" err="1">
                <a:solidFill>
                  <a:schemeClr val="tx1"/>
                </a:solidFill>
              </a:rPr>
              <a:t>json</a:t>
            </a:r>
            <a:endParaRPr lang="fr-FR" b="1" dirty="0">
              <a:solidFill>
                <a:schemeClr val="tx1"/>
              </a:solidFill>
            </a:endParaRPr>
          </a:p>
        </p:txBody>
      </p:sp>
      <p:cxnSp>
        <p:nvCxnSpPr>
          <p:cNvPr id="11" name="Connecteur droit avec flèche 10">
            <a:extLst>
              <a:ext uri="{FF2B5EF4-FFF2-40B4-BE49-F238E27FC236}">
                <a16:creationId xmlns:a16="http://schemas.microsoft.com/office/drawing/2014/main" id="{08500291-EBF5-5440-BF1A-4EC56A42A86E}"/>
              </a:ext>
            </a:extLst>
          </p:cNvPr>
          <p:cNvCxnSpPr>
            <a:cxnSpLocks/>
          </p:cNvCxnSpPr>
          <p:nvPr/>
        </p:nvCxnSpPr>
        <p:spPr>
          <a:xfrm flipH="1">
            <a:off x="4099389" y="1214748"/>
            <a:ext cx="2301411" cy="524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278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F13992F1-BE29-3249-A8C6-2CA0FEBF94B2}"/>
              </a:ext>
            </a:extLst>
          </p:cNvPr>
          <p:cNvSpPr/>
          <p:nvPr/>
        </p:nvSpPr>
        <p:spPr>
          <a:xfrm>
            <a:off x="883576" y="2171274"/>
            <a:ext cx="7438491" cy="2830280"/>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
        <p:nvSpPr>
          <p:cNvPr id="10" name="Rectangle 9">
            <a:extLst>
              <a:ext uri="{FF2B5EF4-FFF2-40B4-BE49-F238E27FC236}">
                <a16:creationId xmlns:a16="http://schemas.microsoft.com/office/drawing/2014/main" id="{94A57B03-FFEC-A448-9754-A9CC40CD73DE}"/>
              </a:ext>
            </a:extLst>
          </p:cNvPr>
          <p:cNvSpPr/>
          <p:nvPr/>
        </p:nvSpPr>
        <p:spPr>
          <a:xfrm>
            <a:off x="943507" y="3311607"/>
            <a:ext cx="7306641" cy="993310"/>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surveyMultiChoice</a:t>
            </a:r>
            <a:r>
              <a:rPr lang="fr-FR" b="1" dirty="0">
                <a:solidFill>
                  <a:schemeClr val="tx1"/>
                </a:solidFill>
              </a:rPr>
              <a:t>		</a:t>
            </a:r>
            <a:r>
              <a:rPr lang="fr-FR" dirty="0">
                <a:solidFill>
                  <a:schemeClr val="tx1"/>
                </a:solidFill>
              </a:rPr>
              <a:t>Deux questions. </a:t>
            </a:r>
            <a:endParaRPr lang="fr-FR" b="1" dirty="0">
              <a:solidFill>
                <a:schemeClr val="tx1"/>
              </a:solidFill>
            </a:endParaRPr>
          </a:p>
          <a:p>
            <a:endParaRPr lang="fr-FR" dirty="0">
              <a:solidFill>
                <a:schemeClr val="tx1"/>
              </a:solidFill>
            </a:endParaRPr>
          </a:p>
          <a:p>
            <a:r>
              <a:rPr lang="fr-FR" dirty="0">
                <a:solidFill>
                  <a:schemeClr val="tx1"/>
                </a:solidFill>
              </a:rPr>
              <a:t>							</a:t>
            </a:r>
            <a:r>
              <a:rPr lang="fr-FR" i="1" dirty="0" err="1">
                <a:solidFill>
                  <a:schemeClr val="tx1"/>
                </a:solidFill>
              </a:rPr>
              <a:t>cond</a:t>
            </a:r>
            <a:r>
              <a:rPr lang="fr-FR" i="1" dirty="0">
                <a:solidFill>
                  <a:schemeClr val="tx1"/>
                </a:solidFill>
              </a:rPr>
              <a:t>.</a:t>
            </a: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5" name="Rectangle : coins arrondis 4">
            <a:extLst>
              <a:ext uri="{FF2B5EF4-FFF2-40B4-BE49-F238E27FC236}">
                <a16:creationId xmlns:a16="http://schemas.microsoft.com/office/drawing/2014/main" id="{8CFB13B5-A75C-5B40-90BB-D57D6AB92BE3}"/>
              </a:ext>
            </a:extLst>
          </p:cNvPr>
          <p:cNvSpPr/>
          <p:nvPr/>
        </p:nvSpPr>
        <p:spPr>
          <a:xfrm>
            <a:off x="5819454" y="533350"/>
            <a:ext cx="4510355" cy="68139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Séquence .</a:t>
            </a:r>
            <a:r>
              <a:rPr lang="fr-FR" b="1" dirty="0" err="1">
                <a:solidFill>
                  <a:schemeClr val="tx1"/>
                </a:solidFill>
              </a:rPr>
              <a:t>json</a:t>
            </a:r>
            <a:endParaRPr lang="fr-FR" b="1" dirty="0">
              <a:solidFill>
                <a:schemeClr val="tx1"/>
              </a:solidFill>
            </a:endParaRPr>
          </a:p>
        </p:txBody>
      </p:sp>
      <p:cxnSp>
        <p:nvCxnSpPr>
          <p:cNvPr id="11" name="Connecteur droit avec flèche 10">
            <a:extLst>
              <a:ext uri="{FF2B5EF4-FFF2-40B4-BE49-F238E27FC236}">
                <a16:creationId xmlns:a16="http://schemas.microsoft.com/office/drawing/2014/main" id="{08500291-EBF5-5440-BF1A-4EC56A42A86E}"/>
              </a:ext>
            </a:extLst>
          </p:cNvPr>
          <p:cNvCxnSpPr>
            <a:cxnSpLocks/>
          </p:cNvCxnSpPr>
          <p:nvPr/>
        </p:nvCxnSpPr>
        <p:spPr>
          <a:xfrm flipH="1">
            <a:off x="4099389" y="1214748"/>
            <a:ext cx="2301411" cy="524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445DC95-58F3-0842-AC69-DBF3A59B5118}"/>
              </a:ext>
            </a:extLst>
          </p:cNvPr>
          <p:cNvSpPr/>
          <p:nvPr/>
        </p:nvSpPr>
        <p:spPr>
          <a:xfrm>
            <a:off x="994877" y="384863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Message d’erreur</a:t>
            </a: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2547027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BWS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a:t>
            </a:r>
          </a:p>
          <a:p>
            <a:endParaRPr lang="fr-FR" dirty="0">
              <a:solidFill>
                <a:schemeClr val="tx1"/>
              </a:solidFill>
            </a:endParaRPr>
          </a:p>
          <a:p>
            <a:endParaRPr lang="fr-FR" dirty="0">
              <a:solidFill>
                <a:schemeClr val="tx1"/>
              </a:solidFill>
            </a:endParaRPr>
          </a:p>
          <a:p>
            <a:endParaRPr lang="fr-FR" dirty="0">
              <a:solidFill>
                <a:schemeClr val="tx1"/>
              </a:solidFill>
            </a:endParaRPr>
          </a:p>
          <a:p>
            <a:r>
              <a:rPr lang="fr-FR" dirty="0">
                <a:solidFill>
                  <a:schemeClr val="tx1"/>
                </a:solidFill>
              </a:rPr>
              <a:t>- Questionnaire</a:t>
            </a:r>
          </a:p>
          <a:p>
            <a:endParaRPr lang="fr-FR" dirty="0">
              <a:solidFill>
                <a:schemeClr val="accent1">
                  <a:lumMod val="60000"/>
                  <a:lumOff val="40000"/>
                </a:schemeClr>
              </a:solidFill>
            </a:endParaRPr>
          </a:p>
          <a:p>
            <a:endParaRPr lang="fr-FR" dirty="0">
              <a:solidFill>
                <a:schemeClr val="accent1">
                  <a:lumMod val="60000"/>
                  <a:lumOff val="40000"/>
                </a:schemeClr>
              </a:solidFill>
            </a:endParaRPr>
          </a:p>
          <a:p>
            <a:endParaRPr lang="fr-FR" dirty="0">
              <a:solidFill>
                <a:schemeClr val="accent1">
                  <a:lumMod val="60000"/>
                  <a:lumOff val="40000"/>
                </a:schemeClr>
              </a:solidFill>
            </a:endParaRPr>
          </a:p>
          <a:p>
            <a:endParaRPr lang="fr-FR" dirty="0">
              <a:solidFill>
                <a:schemeClr val="accent1">
                  <a:lumMod val="60000"/>
                  <a:lumOff val="40000"/>
                </a:schemeClr>
              </a:solidFill>
            </a:endParaRPr>
          </a:p>
          <a:p>
            <a:endParaRPr lang="fr-FR" dirty="0">
              <a:solidFill>
                <a:schemeClr val="accent1">
                  <a:lumMod val="60000"/>
                  <a:lumOff val="40000"/>
                </a:schemeClr>
              </a:solidFill>
            </a:endParaRPr>
          </a:p>
          <a:p>
            <a:r>
              <a:rPr lang="fr-FR" dirty="0">
                <a:solidFill>
                  <a:schemeClr val="tx1"/>
                </a:solidFill>
              </a:rPr>
              <a:t>Message de fin d’expérience etc. </a:t>
            </a:r>
          </a:p>
        </p:txBody>
      </p:sp>
      <p:sp>
        <p:nvSpPr>
          <p:cNvPr id="7" name="Rectangle 6">
            <a:extLst>
              <a:ext uri="{FF2B5EF4-FFF2-40B4-BE49-F238E27FC236}">
                <a16:creationId xmlns:a16="http://schemas.microsoft.com/office/drawing/2014/main" id="{F13992F1-BE29-3249-A8C6-2CA0FEBF94B2}"/>
              </a:ext>
            </a:extLst>
          </p:cNvPr>
          <p:cNvSpPr/>
          <p:nvPr/>
        </p:nvSpPr>
        <p:spPr>
          <a:xfrm>
            <a:off x="883576" y="2171274"/>
            <a:ext cx="7438491" cy="2830280"/>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6" name="Rectangle 5">
            <a:extLst>
              <a:ext uri="{FF2B5EF4-FFF2-40B4-BE49-F238E27FC236}">
                <a16:creationId xmlns:a16="http://schemas.microsoft.com/office/drawing/2014/main" id="{1ED3CADF-1203-C148-AFB5-51FA23F71C31}"/>
              </a:ext>
            </a:extLst>
          </p:cNvPr>
          <p:cNvSpPr/>
          <p:nvPr/>
        </p:nvSpPr>
        <p:spPr>
          <a:xfrm>
            <a:off x="943507" y="2247455"/>
            <a:ext cx="7306641" cy="99331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4 choix de sons +  </a:t>
            </a:r>
            <a:r>
              <a:rPr lang="fr-FR" i="1" dirty="0">
                <a:solidFill>
                  <a:schemeClr val="tx1"/>
                </a:solidFill>
              </a:rPr>
              <a:t>continuer </a:t>
            </a:r>
            <a:endParaRPr lang="fr-FR" b="1" i="1" dirty="0">
              <a:solidFill>
                <a:schemeClr val="tx1"/>
              </a:solidFill>
            </a:endParaRPr>
          </a:p>
          <a:p>
            <a:endParaRPr lang="fr-FR" b="1" dirty="0">
              <a:solidFill>
                <a:schemeClr val="tx1"/>
              </a:solidFill>
            </a:endParaRPr>
          </a:p>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	</a:t>
            </a:r>
            <a:r>
              <a:rPr lang="fr-FR" i="1" dirty="0" err="1">
                <a:solidFill>
                  <a:schemeClr val="tx1"/>
                </a:solidFill>
              </a:rPr>
              <a:t>cond</a:t>
            </a:r>
            <a:r>
              <a:rPr lang="fr-FR" i="1" dirty="0">
                <a:solidFill>
                  <a:schemeClr val="tx1"/>
                </a:solidFill>
              </a:rPr>
              <a:t>.</a:t>
            </a:r>
            <a:endParaRPr lang="fr-FR" dirty="0">
              <a:solidFill>
                <a:schemeClr val="tx1"/>
              </a:solidFill>
            </a:endParaRPr>
          </a:p>
        </p:txBody>
      </p:sp>
      <p:sp>
        <p:nvSpPr>
          <p:cNvPr id="8" name="Rectangle 7">
            <a:extLst>
              <a:ext uri="{FF2B5EF4-FFF2-40B4-BE49-F238E27FC236}">
                <a16:creationId xmlns:a16="http://schemas.microsoft.com/office/drawing/2014/main" id="{C363CB78-90A3-B845-82AB-3F021FCD98BE}"/>
              </a:ext>
            </a:extLst>
          </p:cNvPr>
          <p:cNvSpPr/>
          <p:nvPr/>
        </p:nvSpPr>
        <p:spPr>
          <a:xfrm>
            <a:off x="994877" y="278781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audioKeyboardResponse</a:t>
            </a:r>
            <a:r>
              <a:rPr lang="fr-FR" b="1" dirty="0">
                <a:solidFill>
                  <a:schemeClr val="tx1"/>
                </a:solidFill>
              </a:rPr>
              <a:t>	</a:t>
            </a:r>
            <a:r>
              <a:rPr lang="fr-FR" dirty="0">
                <a:solidFill>
                  <a:schemeClr val="tx1"/>
                </a:solidFill>
              </a:rPr>
              <a:t>Lecture du son correspondant</a:t>
            </a:r>
          </a:p>
          <a:p>
            <a:endParaRPr lang="fr-FR" dirty="0">
              <a:solidFill>
                <a:schemeClr val="accent1">
                  <a:lumMod val="60000"/>
                  <a:lumOff val="40000"/>
                </a:schemeClr>
              </a:solidFill>
            </a:endParaRPr>
          </a:p>
        </p:txBody>
      </p:sp>
      <p:sp>
        <p:nvSpPr>
          <p:cNvPr id="10" name="Rectangle 9">
            <a:extLst>
              <a:ext uri="{FF2B5EF4-FFF2-40B4-BE49-F238E27FC236}">
                <a16:creationId xmlns:a16="http://schemas.microsoft.com/office/drawing/2014/main" id="{94A57B03-FFEC-A448-9754-A9CC40CD73DE}"/>
              </a:ext>
            </a:extLst>
          </p:cNvPr>
          <p:cNvSpPr/>
          <p:nvPr/>
        </p:nvSpPr>
        <p:spPr>
          <a:xfrm>
            <a:off x="943507" y="3311607"/>
            <a:ext cx="7306641" cy="993310"/>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surveyMultiChoice</a:t>
            </a:r>
            <a:r>
              <a:rPr lang="fr-FR" b="1" dirty="0">
                <a:solidFill>
                  <a:schemeClr val="tx1"/>
                </a:solidFill>
              </a:rPr>
              <a:t>		</a:t>
            </a:r>
            <a:r>
              <a:rPr lang="fr-FR" dirty="0">
                <a:solidFill>
                  <a:schemeClr val="tx1"/>
                </a:solidFill>
              </a:rPr>
              <a:t>Deux questions. </a:t>
            </a:r>
            <a:endParaRPr lang="fr-FR" b="1" dirty="0">
              <a:solidFill>
                <a:schemeClr val="tx1"/>
              </a:solidFill>
            </a:endParaRPr>
          </a:p>
          <a:p>
            <a:endParaRPr lang="fr-FR" dirty="0">
              <a:solidFill>
                <a:schemeClr val="tx1"/>
              </a:solidFill>
            </a:endParaRPr>
          </a:p>
          <a:p>
            <a:r>
              <a:rPr lang="fr-FR" dirty="0">
                <a:solidFill>
                  <a:schemeClr val="tx1"/>
                </a:solidFill>
              </a:rPr>
              <a:t>							</a:t>
            </a:r>
            <a:r>
              <a:rPr lang="fr-FR" i="1" dirty="0" err="1">
                <a:solidFill>
                  <a:schemeClr val="tx1"/>
                </a:solidFill>
              </a:rPr>
              <a:t>cond</a:t>
            </a:r>
            <a:r>
              <a:rPr lang="fr-FR" i="1" dirty="0">
                <a:solidFill>
                  <a:schemeClr val="tx1"/>
                </a:solidFill>
              </a:rPr>
              <a:t>.</a:t>
            </a: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5" name="Rectangle : coins arrondis 4">
            <a:extLst>
              <a:ext uri="{FF2B5EF4-FFF2-40B4-BE49-F238E27FC236}">
                <a16:creationId xmlns:a16="http://schemas.microsoft.com/office/drawing/2014/main" id="{8CFB13B5-A75C-5B40-90BB-D57D6AB92BE3}"/>
              </a:ext>
            </a:extLst>
          </p:cNvPr>
          <p:cNvSpPr/>
          <p:nvPr/>
        </p:nvSpPr>
        <p:spPr>
          <a:xfrm>
            <a:off x="5819454" y="533350"/>
            <a:ext cx="4510355" cy="68139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Séquence .</a:t>
            </a:r>
            <a:r>
              <a:rPr lang="fr-FR" b="1" dirty="0" err="1">
                <a:solidFill>
                  <a:schemeClr val="tx1"/>
                </a:solidFill>
              </a:rPr>
              <a:t>json</a:t>
            </a:r>
            <a:endParaRPr lang="fr-FR" b="1" dirty="0">
              <a:solidFill>
                <a:schemeClr val="tx1"/>
              </a:solidFill>
            </a:endParaRPr>
          </a:p>
        </p:txBody>
      </p:sp>
      <p:cxnSp>
        <p:nvCxnSpPr>
          <p:cNvPr id="11" name="Connecteur droit avec flèche 10">
            <a:extLst>
              <a:ext uri="{FF2B5EF4-FFF2-40B4-BE49-F238E27FC236}">
                <a16:creationId xmlns:a16="http://schemas.microsoft.com/office/drawing/2014/main" id="{08500291-EBF5-5440-BF1A-4EC56A42A86E}"/>
              </a:ext>
            </a:extLst>
          </p:cNvPr>
          <p:cNvCxnSpPr>
            <a:cxnSpLocks/>
          </p:cNvCxnSpPr>
          <p:nvPr/>
        </p:nvCxnSpPr>
        <p:spPr>
          <a:xfrm flipH="1">
            <a:off x="4099389" y="1214748"/>
            <a:ext cx="2301411" cy="524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445DC95-58F3-0842-AC69-DBF3A59B5118}"/>
              </a:ext>
            </a:extLst>
          </p:cNvPr>
          <p:cNvSpPr/>
          <p:nvPr/>
        </p:nvSpPr>
        <p:spPr>
          <a:xfrm>
            <a:off x="994877" y="3848631"/>
            <a:ext cx="6371694" cy="397176"/>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Message d’erreur</a:t>
            </a:r>
          </a:p>
          <a:p>
            <a:endParaRPr lang="fr-FR" dirty="0">
              <a:solidFill>
                <a:schemeClr val="accent1">
                  <a:lumMod val="60000"/>
                  <a:lumOff val="40000"/>
                </a:schemeClr>
              </a:solidFill>
            </a:endParaRPr>
          </a:p>
        </p:txBody>
      </p:sp>
      <p:sp>
        <p:nvSpPr>
          <p:cNvPr id="14" name="Rectangle : coins arrondis 13">
            <a:extLst>
              <a:ext uri="{FF2B5EF4-FFF2-40B4-BE49-F238E27FC236}">
                <a16:creationId xmlns:a16="http://schemas.microsoft.com/office/drawing/2014/main" id="{C66DF913-D41A-2348-BC03-A07472991527}"/>
              </a:ext>
            </a:extLst>
          </p:cNvPr>
          <p:cNvSpPr/>
          <p:nvPr/>
        </p:nvSpPr>
        <p:spPr>
          <a:xfrm>
            <a:off x="7366571" y="5983951"/>
            <a:ext cx="4510355" cy="68139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Data .</a:t>
            </a:r>
            <a:r>
              <a:rPr lang="fr-FR" b="1" dirty="0" err="1">
                <a:solidFill>
                  <a:schemeClr val="tx1"/>
                </a:solidFill>
              </a:rPr>
              <a:t>json</a:t>
            </a:r>
            <a:endParaRPr lang="fr-FR" b="1" dirty="0">
              <a:solidFill>
                <a:schemeClr val="tx1"/>
              </a:solidFill>
            </a:endParaRPr>
          </a:p>
        </p:txBody>
      </p:sp>
      <p:cxnSp>
        <p:nvCxnSpPr>
          <p:cNvPr id="15" name="Connecteur droit avec flèche 14">
            <a:extLst>
              <a:ext uri="{FF2B5EF4-FFF2-40B4-BE49-F238E27FC236}">
                <a16:creationId xmlns:a16="http://schemas.microsoft.com/office/drawing/2014/main" id="{6CACE2A8-6396-644A-A88C-434A2D772D48}"/>
              </a:ext>
            </a:extLst>
          </p:cNvPr>
          <p:cNvCxnSpPr>
            <a:cxnSpLocks/>
          </p:cNvCxnSpPr>
          <p:nvPr/>
        </p:nvCxnSpPr>
        <p:spPr>
          <a:xfrm>
            <a:off x="3362215" y="6189428"/>
            <a:ext cx="3860518" cy="333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5678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Plugin développé par un chercheur : </a:t>
            </a:r>
          </a:p>
          <a:p>
            <a:endParaRPr lang="fr-FR" dirty="0"/>
          </a:p>
          <a:p>
            <a:pPr marL="0" indent="0">
              <a:buNone/>
            </a:pPr>
            <a:r>
              <a:rPr lang="fr-FR" sz="2000" dirty="0" err="1"/>
              <a:t>Kuroki</a:t>
            </a:r>
            <a:r>
              <a:rPr lang="fr-FR" sz="2000" dirty="0"/>
              <a:t>, D. </a:t>
            </a:r>
            <a:r>
              <a:rPr lang="fr-FR" sz="2000" i="1" dirty="0"/>
              <a:t>A new </a:t>
            </a:r>
            <a:r>
              <a:rPr lang="fr-FR" sz="2000" i="1" dirty="0" err="1"/>
              <a:t>jsPsych</a:t>
            </a:r>
            <a:r>
              <a:rPr lang="fr-FR" sz="2000" i="1" dirty="0"/>
              <a:t> plugin for </a:t>
            </a:r>
            <a:r>
              <a:rPr lang="fr-FR" sz="2000" i="1" dirty="0" err="1"/>
              <a:t>psychophysics</a:t>
            </a:r>
            <a:r>
              <a:rPr lang="fr-FR" sz="2000" i="1" dirty="0"/>
              <a:t>, </a:t>
            </a:r>
            <a:r>
              <a:rPr lang="fr-FR" sz="2000" i="1" dirty="0" err="1"/>
              <a:t>providing</a:t>
            </a:r>
            <a:r>
              <a:rPr lang="fr-FR" sz="2000" i="1" dirty="0"/>
              <a:t> </a:t>
            </a:r>
            <a:r>
              <a:rPr lang="fr-FR" sz="2000" i="1" dirty="0" err="1"/>
              <a:t>accurate</a:t>
            </a:r>
            <a:r>
              <a:rPr lang="fr-FR" sz="2000" i="1" dirty="0"/>
              <a:t> display duration and stimulus </a:t>
            </a:r>
            <a:r>
              <a:rPr lang="fr-FR" sz="2000" i="1" dirty="0" err="1"/>
              <a:t>onset</a:t>
            </a:r>
            <a:r>
              <a:rPr lang="fr-FR" sz="2000" i="1" dirty="0"/>
              <a:t> </a:t>
            </a:r>
            <a:r>
              <a:rPr lang="fr-FR" sz="2000" i="1" dirty="0" err="1"/>
              <a:t>asynchrony</a:t>
            </a:r>
            <a:r>
              <a:rPr lang="fr-FR" sz="2000" dirty="0"/>
              <a:t>. </a:t>
            </a:r>
            <a:r>
              <a:rPr lang="fr-FR" sz="2000" dirty="0" err="1"/>
              <a:t>Behav</a:t>
            </a:r>
            <a:r>
              <a:rPr lang="fr-FR" sz="2000" dirty="0"/>
              <a:t> </a:t>
            </a:r>
            <a:r>
              <a:rPr lang="fr-FR" sz="2000" dirty="0" err="1"/>
              <a:t>Res</a:t>
            </a:r>
            <a:r>
              <a:rPr lang="fr-FR" sz="2000" dirty="0"/>
              <a:t> 53, 301–310 (2021). </a:t>
            </a:r>
            <a:r>
              <a:rPr lang="fr-FR" sz="2000" dirty="0">
                <a:hlinkClick r:id="rId3"/>
              </a:rPr>
              <a:t>https://</a:t>
            </a:r>
            <a:r>
              <a:rPr lang="fr-FR" sz="2000" dirty="0" err="1">
                <a:hlinkClick r:id="rId3"/>
              </a:rPr>
              <a:t>doi.org</a:t>
            </a:r>
            <a:r>
              <a:rPr lang="fr-FR" sz="2000" dirty="0">
                <a:hlinkClick r:id="rId3"/>
              </a:rPr>
              <a:t>/10.3758/s13428-020-01445-w</a:t>
            </a:r>
            <a:endParaRPr lang="fr-FR" sz="2000" dirty="0"/>
          </a:p>
          <a:p>
            <a:endParaRPr lang="fr-FR" dirty="0"/>
          </a:p>
          <a:p>
            <a:r>
              <a:rPr lang="fr-FR" dirty="0"/>
              <a:t>Possibilité de contrôler précisément les temps de présentation,</a:t>
            </a:r>
          </a:p>
          <a:p>
            <a:r>
              <a:rPr lang="fr-FR" dirty="0"/>
              <a:t>Possibilité de jouer plusieurs sons en même temps, </a:t>
            </a:r>
          </a:p>
          <a:p>
            <a:r>
              <a:rPr lang="fr-FR" dirty="0"/>
              <a:t>…</a:t>
            </a:r>
          </a:p>
        </p:txBody>
      </p:sp>
    </p:spTree>
    <p:extLst>
      <p:ext uri="{BB962C8B-B14F-4D97-AF65-F5344CB8AC3E}">
        <p14:creationId xmlns:p14="http://schemas.microsoft.com/office/powerpoint/2010/main" val="1392592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Les besoins</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r>
              <a:rPr lang="fr-FR" i="1" dirty="0"/>
              <a:t>Sonic interaction design (</a:t>
            </a:r>
            <a:r>
              <a:rPr lang="fr-FR" i="1" dirty="0" err="1"/>
              <a:t>Franinovic</a:t>
            </a:r>
            <a:r>
              <a:rPr lang="fr-FR" i="1" dirty="0"/>
              <a:t>, </a:t>
            </a:r>
            <a:r>
              <a:rPr lang="fr-FR" i="1" dirty="0" err="1"/>
              <a:t>Serafin</a:t>
            </a:r>
            <a:r>
              <a:rPr lang="fr-FR" i="1" dirty="0"/>
              <a:t>; 2012)</a:t>
            </a:r>
          </a:p>
          <a:p>
            <a:pPr marL="0" indent="0">
              <a:buNone/>
            </a:pPr>
            <a:endParaRPr lang="fr-FR" i="1" dirty="0"/>
          </a:p>
          <a:p>
            <a:pPr marL="0" indent="0">
              <a:buNone/>
            </a:pPr>
            <a:r>
              <a:rPr lang="fr-FR" sz="2000" i="1" dirty="0"/>
              <a:t>https://</a:t>
            </a:r>
            <a:r>
              <a:rPr lang="fr-FR" sz="2000" i="1" dirty="0" err="1"/>
              <a:t>nubo.ircam.fr</a:t>
            </a:r>
            <a:r>
              <a:rPr lang="fr-FR" sz="2000" i="1" dirty="0"/>
              <a:t>/</a:t>
            </a:r>
            <a:r>
              <a:rPr lang="fr-FR" sz="2000" i="1" dirty="0" err="1"/>
              <a:t>index.php</a:t>
            </a:r>
            <a:r>
              <a:rPr lang="fr-FR" sz="2000" i="1" dirty="0"/>
              <a:t>/s/aPorzEz9g546PyS</a:t>
            </a:r>
          </a:p>
          <a:p>
            <a:endParaRPr lang="fr-FR" i="1" dirty="0"/>
          </a:p>
          <a:p>
            <a:r>
              <a:rPr lang="fr-FR" i="1" dirty="0" err="1"/>
              <a:t>Measurement</a:t>
            </a:r>
            <a:r>
              <a:rPr lang="fr-FR" i="1" dirty="0"/>
              <a:t> </a:t>
            </a:r>
            <a:r>
              <a:rPr lang="fr-FR" i="1" dirty="0" err="1"/>
              <a:t>with</a:t>
            </a:r>
            <a:r>
              <a:rPr lang="fr-FR" i="1" dirty="0"/>
              <a:t> </a:t>
            </a:r>
            <a:r>
              <a:rPr lang="fr-FR" i="1" dirty="0" err="1"/>
              <a:t>persons</a:t>
            </a:r>
            <a:r>
              <a:rPr lang="fr-FR" i="1" dirty="0"/>
              <a:t> : Theory, Methods and </a:t>
            </a:r>
            <a:r>
              <a:rPr lang="fr-FR" i="1" dirty="0" err="1"/>
              <a:t>Implementation</a:t>
            </a:r>
            <a:r>
              <a:rPr lang="fr-FR" i="1" dirty="0"/>
              <a:t> Areas (</a:t>
            </a:r>
            <a:r>
              <a:rPr lang="fr-FR" i="1" dirty="0" err="1"/>
              <a:t>Berglund</a:t>
            </a:r>
            <a:r>
              <a:rPr lang="fr-FR" i="1" dirty="0"/>
              <a:t>, B. Rossi, </a:t>
            </a:r>
            <a:r>
              <a:rPr lang="fr-FR" i="1" dirty="0" err="1"/>
              <a:t>T</a:t>
            </a:r>
            <a:r>
              <a:rPr lang="fr-FR" i="1" dirty="0"/>
              <a:t>. Townsend, R. </a:t>
            </a:r>
            <a:r>
              <a:rPr lang="fr-FR" i="1" dirty="0" err="1"/>
              <a:t>Pendrill</a:t>
            </a:r>
            <a:r>
              <a:rPr lang="fr-FR" i="1" dirty="0"/>
              <a:t>; 2011)</a:t>
            </a:r>
          </a:p>
          <a:p>
            <a:pPr marL="0" indent="0">
              <a:buNone/>
            </a:pPr>
            <a:endParaRPr lang="fr-FR" i="1" dirty="0"/>
          </a:p>
          <a:p>
            <a:pPr marL="0" indent="0">
              <a:buNone/>
            </a:pPr>
            <a:r>
              <a:rPr lang="fr-FR" sz="2000" i="1" dirty="0"/>
              <a:t>https://</a:t>
            </a:r>
            <a:r>
              <a:rPr lang="fr-FR" sz="2000" i="1" dirty="0" err="1"/>
              <a:t>nubo.ircam.fr</a:t>
            </a:r>
            <a:r>
              <a:rPr lang="fr-FR" sz="2000" i="1" dirty="0"/>
              <a:t>/</a:t>
            </a:r>
            <a:r>
              <a:rPr lang="fr-FR" sz="2000" i="1" dirty="0" err="1"/>
              <a:t>index.php</a:t>
            </a:r>
            <a:r>
              <a:rPr lang="fr-FR" sz="2000" i="1" dirty="0"/>
              <a:t>/s/9eK2y3pFGYCJiXR</a:t>
            </a:r>
          </a:p>
          <a:p>
            <a:endParaRPr lang="fr-FR" i="1" dirty="0"/>
          </a:p>
        </p:txBody>
      </p:sp>
    </p:spTree>
    <p:extLst>
      <p:ext uri="{BB962C8B-B14F-4D97-AF65-F5344CB8AC3E}">
        <p14:creationId xmlns:p14="http://schemas.microsoft.com/office/powerpoint/2010/main" val="1766100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 </a:t>
            </a:r>
          </a:p>
          <a:p>
            <a:endParaRPr lang="fr-FR" dirty="0">
              <a:solidFill>
                <a:schemeClr val="tx1"/>
              </a:solidFill>
            </a:endParaRP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836236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r>
              <a:rPr lang="fr-FR" dirty="0">
                <a:solidFill>
                  <a:schemeClr val="tx1"/>
                </a:solidFill>
              </a:rPr>
              <a:t>- Questionnaire. </a:t>
            </a:r>
          </a:p>
          <a:p>
            <a:endParaRPr lang="fr-FR" dirty="0">
              <a:solidFill>
                <a:schemeClr val="tx1"/>
              </a:solidFill>
            </a:endParaRP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AD5AFDF6-949B-8948-8F0C-D085971F1FF9}"/>
              </a:ext>
            </a:extLst>
          </p:cNvPr>
          <p:cNvSpPr/>
          <p:nvPr/>
        </p:nvSpPr>
        <p:spPr>
          <a:xfrm>
            <a:off x="883576" y="2171274"/>
            <a:ext cx="7438491" cy="931522"/>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jsPsychPsychophysics</a:t>
            </a:r>
            <a:r>
              <a:rPr lang="fr-FR" b="1" dirty="0">
                <a:solidFill>
                  <a:schemeClr val="tx1"/>
                </a:solidFill>
              </a:rPr>
              <a:t>	</a:t>
            </a:r>
            <a:r>
              <a:rPr lang="fr-FR" dirty="0">
                <a:solidFill>
                  <a:schemeClr val="tx1"/>
                </a:solidFill>
              </a:rPr>
              <a:t>Jouer le stimulus + réponse</a:t>
            </a:r>
          </a:p>
        </p:txBody>
      </p:sp>
    </p:spTree>
    <p:extLst>
      <p:ext uri="{BB962C8B-B14F-4D97-AF65-F5344CB8AC3E}">
        <p14:creationId xmlns:p14="http://schemas.microsoft.com/office/powerpoint/2010/main" val="873980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r>
              <a:rPr lang="fr-FR" dirty="0">
                <a:solidFill>
                  <a:schemeClr val="tx1"/>
                </a:solidFill>
              </a:rPr>
              <a:t>- Questionnaire. </a:t>
            </a:r>
          </a:p>
          <a:p>
            <a:endParaRPr lang="fr-FR" dirty="0">
              <a:solidFill>
                <a:schemeClr val="tx1"/>
              </a:solidFill>
            </a:endParaRP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AD5AFDF6-949B-8948-8F0C-D085971F1FF9}"/>
              </a:ext>
            </a:extLst>
          </p:cNvPr>
          <p:cNvSpPr/>
          <p:nvPr/>
        </p:nvSpPr>
        <p:spPr>
          <a:xfrm>
            <a:off x="883576" y="2171274"/>
            <a:ext cx="7438491" cy="1547971"/>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jsPsychPsychophysics</a:t>
            </a:r>
            <a:r>
              <a:rPr lang="fr-FR" b="1" dirty="0">
                <a:solidFill>
                  <a:schemeClr val="tx1"/>
                </a:solidFill>
              </a:rPr>
              <a:t>	</a:t>
            </a:r>
            <a:r>
              <a:rPr lang="fr-FR" dirty="0">
                <a:solidFill>
                  <a:schemeClr val="tx1"/>
                </a:solidFill>
              </a:rPr>
              <a:t>Jouer le stimulus + réponse</a:t>
            </a:r>
          </a:p>
        </p:txBody>
      </p:sp>
      <p:sp>
        <p:nvSpPr>
          <p:cNvPr id="8" name="Rectangle 7">
            <a:extLst>
              <a:ext uri="{FF2B5EF4-FFF2-40B4-BE49-F238E27FC236}">
                <a16:creationId xmlns:a16="http://schemas.microsoft.com/office/drawing/2014/main" id="{E445D3B5-13EC-254F-8310-7B9D1A5C0FDF}"/>
              </a:ext>
            </a:extLst>
          </p:cNvPr>
          <p:cNvSpPr/>
          <p:nvPr/>
        </p:nvSpPr>
        <p:spPr>
          <a:xfrm>
            <a:off x="943507" y="2839879"/>
            <a:ext cx="7306641" cy="694432"/>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endParaRPr lang="fr-FR" i="1" dirty="0">
              <a:solidFill>
                <a:schemeClr val="tx1"/>
              </a:solidFill>
            </a:endParaRPr>
          </a:p>
          <a:p>
            <a:r>
              <a:rPr lang="fr-FR" i="1" dirty="0" err="1">
                <a:solidFill>
                  <a:schemeClr val="tx1"/>
                </a:solidFill>
              </a:rPr>
              <a:t>choices</a:t>
            </a:r>
            <a:r>
              <a:rPr lang="fr-FR" i="1" dirty="0">
                <a:solidFill>
                  <a:schemeClr val="tx1"/>
                </a:solidFill>
              </a:rPr>
              <a:t>: [NOKEYS]</a:t>
            </a:r>
          </a:p>
          <a:p>
            <a:endParaRPr lang="fr-FR"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Tree>
    <p:extLst>
      <p:ext uri="{BB962C8B-B14F-4D97-AF65-F5344CB8AC3E}">
        <p14:creationId xmlns:p14="http://schemas.microsoft.com/office/powerpoint/2010/main" val="2211649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r>
              <a:rPr lang="fr-FR" dirty="0">
                <a:solidFill>
                  <a:schemeClr val="tx1"/>
                </a:solidFill>
              </a:rPr>
              <a:t>- Questionnaire. </a:t>
            </a:r>
          </a:p>
          <a:p>
            <a:endParaRPr lang="fr-FR" dirty="0">
              <a:solidFill>
                <a:schemeClr val="tx1"/>
              </a:solidFill>
            </a:endParaRP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AD5AFDF6-949B-8948-8F0C-D085971F1FF9}"/>
              </a:ext>
            </a:extLst>
          </p:cNvPr>
          <p:cNvSpPr/>
          <p:nvPr/>
        </p:nvSpPr>
        <p:spPr>
          <a:xfrm>
            <a:off x="883576" y="2171274"/>
            <a:ext cx="7438491" cy="3839108"/>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jsPsychPsychophysics</a:t>
            </a:r>
            <a:r>
              <a:rPr lang="fr-FR" b="1" dirty="0">
                <a:solidFill>
                  <a:schemeClr val="tx1"/>
                </a:solidFill>
              </a:rPr>
              <a:t>	</a:t>
            </a:r>
            <a:r>
              <a:rPr lang="fr-FR" dirty="0">
                <a:solidFill>
                  <a:schemeClr val="tx1"/>
                </a:solidFill>
              </a:rPr>
              <a:t>Jouer le stimulus + réponse</a:t>
            </a:r>
          </a:p>
        </p:txBody>
      </p:sp>
      <p:sp>
        <p:nvSpPr>
          <p:cNvPr id="8" name="Rectangle 7">
            <a:extLst>
              <a:ext uri="{FF2B5EF4-FFF2-40B4-BE49-F238E27FC236}">
                <a16:creationId xmlns:a16="http://schemas.microsoft.com/office/drawing/2014/main" id="{E445D3B5-13EC-254F-8310-7B9D1A5C0FDF}"/>
              </a:ext>
            </a:extLst>
          </p:cNvPr>
          <p:cNvSpPr/>
          <p:nvPr/>
        </p:nvSpPr>
        <p:spPr>
          <a:xfrm>
            <a:off x="943507" y="2839878"/>
            <a:ext cx="7306641" cy="2574603"/>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endParaRPr lang="fr-FR" i="1" dirty="0">
              <a:solidFill>
                <a:schemeClr val="tx1"/>
              </a:solidFill>
            </a:endParaRPr>
          </a:p>
          <a:p>
            <a:r>
              <a:rPr lang="fr-FR" i="1" dirty="0" err="1">
                <a:solidFill>
                  <a:schemeClr val="tx1"/>
                </a:solidFill>
              </a:rPr>
              <a:t>choices</a:t>
            </a:r>
            <a:r>
              <a:rPr lang="fr-FR" i="1" dirty="0">
                <a:solidFill>
                  <a:schemeClr val="tx1"/>
                </a:solidFill>
              </a:rPr>
              <a:t>: [NOKEYS]</a:t>
            </a:r>
          </a:p>
          <a:p>
            <a:r>
              <a:rPr lang="fr-FR" i="1" dirty="0" err="1">
                <a:solidFill>
                  <a:schemeClr val="tx1"/>
                </a:solidFill>
              </a:rPr>
              <a:t>on_start</a:t>
            </a:r>
            <a:r>
              <a:rPr lang="fr-FR" i="1" dirty="0">
                <a:solidFill>
                  <a:schemeClr val="tx1"/>
                </a:solidFill>
              </a:rPr>
              <a:t>: </a:t>
            </a:r>
            <a:r>
              <a:rPr lang="fr-FR" i="1" dirty="0" err="1">
                <a:solidFill>
                  <a:schemeClr val="tx1"/>
                </a:solidFill>
              </a:rPr>
              <a:t>function</a:t>
            </a:r>
            <a:r>
              <a:rPr lang="fr-FR" i="1" dirty="0">
                <a:solidFill>
                  <a:schemeClr val="tx1"/>
                </a:solidFill>
              </a:rPr>
              <a:t>() {</a:t>
            </a:r>
          </a:p>
          <a:p>
            <a:r>
              <a:rPr lang="fr-FR" i="1" dirty="0">
                <a:solidFill>
                  <a:schemeClr val="tx1"/>
                </a:solidFill>
              </a:rPr>
              <a:t>	if(</a:t>
            </a:r>
            <a:r>
              <a:rPr lang="fr-FR" i="1" dirty="0" err="1">
                <a:solidFill>
                  <a:schemeClr val="tx1"/>
                </a:solidFill>
              </a:rPr>
              <a:t>response</a:t>
            </a:r>
            <a:r>
              <a:rPr lang="fr-FR" i="1" dirty="0">
                <a:solidFill>
                  <a:schemeClr val="tx1"/>
                </a:solidFill>
              </a:rPr>
              <a:t> = false) {</a:t>
            </a:r>
          </a:p>
          <a:p>
            <a:r>
              <a:rPr lang="fr-FR" i="1" dirty="0">
                <a:solidFill>
                  <a:schemeClr val="tx1"/>
                </a:solidFill>
              </a:rPr>
              <a:t>	stimulus = </a:t>
            </a:r>
            <a:r>
              <a:rPr lang="fr-FR" i="1" dirty="0" err="1">
                <a:solidFill>
                  <a:schemeClr val="tx1"/>
                </a:solidFill>
              </a:rPr>
              <a:t>stimulus.up</a:t>
            </a:r>
            <a:r>
              <a:rPr lang="fr-FR" i="1" dirty="0">
                <a:solidFill>
                  <a:schemeClr val="tx1"/>
                </a:solidFill>
              </a:rPr>
              <a:t> },</a:t>
            </a:r>
          </a:p>
          <a:p>
            <a:r>
              <a:rPr lang="fr-FR" i="1" dirty="0">
                <a:solidFill>
                  <a:schemeClr val="tx1"/>
                </a:solidFill>
              </a:rPr>
              <a:t>	</a:t>
            </a:r>
            <a:r>
              <a:rPr lang="fr-FR" i="1" dirty="0" err="1">
                <a:solidFill>
                  <a:schemeClr val="tx1"/>
                </a:solidFill>
              </a:rPr>
              <a:t>else</a:t>
            </a:r>
            <a:r>
              <a:rPr lang="fr-FR" i="1" dirty="0">
                <a:solidFill>
                  <a:schemeClr val="tx1"/>
                </a:solidFill>
              </a:rPr>
              <a:t> if(</a:t>
            </a:r>
            <a:r>
              <a:rPr lang="fr-FR" i="1" dirty="0" err="1">
                <a:solidFill>
                  <a:schemeClr val="tx1"/>
                </a:solidFill>
              </a:rPr>
              <a:t>response</a:t>
            </a:r>
            <a:r>
              <a:rPr lang="fr-FR" i="1" dirty="0">
                <a:solidFill>
                  <a:schemeClr val="tx1"/>
                </a:solidFill>
              </a:rPr>
              <a:t> = </a:t>
            </a:r>
            <a:r>
              <a:rPr lang="fr-FR" i="1" dirty="0" err="1">
                <a:solidFill>
                  <a:schemeClr val="tx1"/>
                </a:solidFill>
              </a:rPr>
              <a:t>true</a:t>
            </a:r>
            <a:r>
              <a:rPr lang="fr-FR" i="1" dirty="0">
                <a:solidFill>
                  <a:schemeClr val="tx1"/>
                </a:solidFill>
              </a:rPr>
              <a:t>) {</a:t>
            </a:r>
          </a:p>
          <a:p>
            <a:r>
              <a:rPr lang="fr-FR" i="1" dirty="0">
                <a:solidFill>
                  <a:schemeClr val="tx1"/>
                </a:solidFill>
              </a:rPr>
              <a:t>	stimulus = </a:t>
            </a:r>
            <a:r>
              <a:rPr lang="fr-FR" i="1" dirty="0" err="1">
                <a:solidFill>
                  <a:schemeClr val="tx1"/>
                </a:solidFill>
              </a:rPr>
              <a:t>stimulis.down</a:t>
            </a:r>
            <a:endParaRPr lang="fr-FR" i="1" dirty="0">
              <a:solidFill>
                <a:schemeClr val="tx1"/>
              </a:solidFill>
            </a:endParaRPr>
          </a:p>
          <a:p>
            <a:r>
              <a:rPr lang="fr-FR" i="1" dirty="0">
                <a:solidFill>
                  <a:schemeClr val="tx1"/>
                </a:solidFill>
              </a:rPr>
              <a:t>	}</a:t>
            </a:r>
          </a:p>
          <a:p>
            <a:r>
              <a:rPr lang="fr-FR" i="1" dirty="0">
                <a:solidFill>
                  <a:schemeClr val="tx1"/>
                </a:solidFill>
              </a:rPr>
              <a:t>} ;</a:t>
            </a:r>
          </a:p>
          <a:p>
            <a:endParaRPr lang="fr-FR"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Tree>
    <p:extLst>
      <p:ext uri="{BB962C8B-B14F-4D97-AF65-F5344CB8AC3E}">
        <p14:creationId xmlns:p14="http://schemas.microsoft.com/office/powerpoint/2010/main" val="2582489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4"/>
            <a:ext cx="10515600" cy="4821755"/>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r>
              <a:rPr lang="fr-FR" dirty="0">
                <a:solidFill>
                  <a:schemeClr val="tx1"/>
                </a:solidFill>
              </a:rPr>
              <a:t>- Questionnaire. </a:t>
            </a:r>
          </a:p>
          <a:p>
            <a:endParaRPr lang="fr-FR" dirty="0">
              <a:solidFill>
                <a:schemeClr val="tx1"/>
              </a:solidFill>
            </a:endParaRPr>
          </a:p>
          <a:p>
            <a:endParaRPr lang="fr-FR"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AD5AFDF6-949B-8948-8F0C-D085971F1FF9}"/>
              </a:ext>
            </a:extLst>
          </p:cNvPr>
          <p:cNvSpPr/>
          <p:nvPr/>
        </p:nvSpPr>
        <p:spPr>
          <a:xfrm>
            <a:off x="883576" y="2171273"/>
            <a:ext cx="7438491" cy="4321601"/>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pPr algn="ctr"/>
            <a:endParaRPr lang="fr-FR" dirty="0">
              <a:solidFill>
                <a:schemeClr val="tx1"/>
              </a:solidFill>
            </a:endParaRPr>
          </a:p>
          <a:p>
            <a:endParaRPr lang="fr-FR" b="1" dirty="0">
              <a:solidFill>
                <a:schemeClr val="tx1"/>
              </a:solidFill>
            </a:endParaRPr>
          </a:p>
          <a:p>
            <a:r>
              <a:rPr lang="fr-FR" b="1" dirty="0">
                <a:solidFill>
                  <a:schemeClr val="tx1"/>
                </a:solidFill>
              </a:rPr>
              <a:t>- </a:t>
            </a:r>
            <a:r>
              <a:rPr lang="fr-FR" dirty="0">
                <a:solidFill>
                  <a:schemeClr val="tx1"/>
                </a:solidFill>
              </a:rPr>
              <a:t>Questionnaire</a:t>
            </a:r>
            <a:endParaRPr lang="fr-FR" b="1" dirty="0">
              <a:solidFill>
                <a:schemeClr val="tx1"/>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jsPsychPsychophysics</a:t>
            </a:r>
            <a:r>
              <a:rPr lang="fr-FR" b="1" dirty="0">
                <a:solidFill>
                  <a:schemeClr val="tx1"/>
                </a:solidFill>
              </a:rPr>
              <a:t>	</a:t>
            </a:r>
            <a:r>
              <a:rPr lang="fr-FR" dirty="0">
                <a:solidFill>
                  <a:schemeClr val="tx1"/>
                </a:solidFill>
              </a:rPr>
              <a:t>Jouer le stimulus + réponse</a:t>
            </a:r>
          </a:p>
        </p:txBody>
      </p:sp>
      <p:sp>
        <p:nvSpPr>
          <p:cNvPr id="8" name="Rectangle 7">
            <a:extLst>
              <a:ext uri="{FF2B5EF4-FFF2-40B4-BE49-F238E27FC236}">
                <a16:creationId xmlns:a16="http://schemas.microsoft.com/office/drawing/2014/main" id="{E445D3B5-13EC-254F-8310-7B9D1A5C0FDF}"/>
              </a:ext>
            </a:extLst>
          </p:cNvPr>
          <p:cNvSpPr/>
          <p:nvPr/>
        </p:nvSpPr>
        <p:spPr>
          <a:xfrm>
            <a:off x="943507" y="2839878"/>
            <a:ext cx="7306641" cy="2574603"/>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endParaRPr lang="fr-FR" i="1" dirty="0">
              <a:solidFill>
                <a:schemeClr val="tx1"/>
              </a:solidFill>
            </a:endParaRPr>
          </a:p>
          <a:p>
            <a:r>
              <a:rPr lang="fr-FR" i="1" dirty="0" err="1">
                <a:solidFill>
                  <a:schemeClr val="tx1"/>
                </a:solidFill>
              </a:rPr>
              <a:t>choices</a:t>
            </a:r>
            <a:r>
              <a:rPr lang="fr-FR" i="1" dirty="0">
                <a:solidFill>
                  <a:schemeClr val="tx1"/>
                </a:solidFill>
              </a:rPr>
              <a:t>: [NOKEYS]</a:t>
            </a:r>
          </a:p>
          <a:p>
            <a:r>
              <a:rPr lang="fr-FR" i="1" dirty="0" err="1">
                <a:solidFill>
                  <a:schemeClr val="tx1"/>
                </a:solidFill>
              </a:rPr>
              <a:t>on_start</a:t>
            </a:r>
            <a:r>
              <a:rPr lang="fr-FR" i="1" dirty="0">
                <a:solidFill>
                  <a:schemeClr val="tx1"/>
                </a:solidFill>
              </a:rPr>
              <a:t>: </a:t>
            </a:r>
            <a:r>
              <a:rPr lang="fr-FR" i="1" dirty="0" err="1">
                <a:solidFill>
                  <a:schemeClr val="tx1"/>
                </a:solidFill>
              </a:rPr>
              <a:t>function</a:t>
            </a:r>
            <a:r>
              <a:rPr lang="fr-FR" i="1" dirty="0">
                <a:solidFill>
                  <a:schemeClr val="tx1"/>
                </a:solidFill>
              </a:rPr>
              <a:t>() {</a:t>
            </a:r>
          </a:p>
          <a:p>
            <a:r>
              <a:rPr lang="fr-FR" i="1" dirty="0">
                <a:solidFill>
                  <a:schemeClr val="tx1"/>
                </a:solidFill>
              </a:rPr>
              <a:t>	if(</a:t>
            </a:r>
            <a:r>
              <a:rPr lang="fr-FR" i="1" dirty="0" err="1">
                <a:solidFill>
                  <a:schemeClr val="tx1"/>
                </a:solidFill>
              </a:rPr>
              <a:t>response</a:t>
            </a:r>
            <a:r>
              <a:rPr lang="fr-FR" i="1" dirty="0">
                <a:solidFill>
                  <a:schemeClr val="tx1"/>
                </a:solidFill>
              </a:rPr>
              <a:t> = false) {</a:t>
            </a:r>
          </a:p>
          <a:p>
            <a:r>
              <a:rPr lang="fr-FR" i="1" dirty="0">
                <a:solidFill>
                  <a:schemeClr val="tx1"/>
                </a:solidFill>
              </a:rPr>
              <a:t>	stimulus = </a:t>
            </a:r>
            <a:r>
              <a:rPr lang="fr-FR" i="1" dirty="0" err="1">
                <a:solidFill>
                  <a:schemeClr val="tx1"/>
                </a:solidFill>
              </a:rPr>
              <a:t>stimulus.up</a:t>
            </a:r>
            <a:r>
              <a:rPr lang="fr-FR" i="1" dirty="0">
                <a:solidFill>
                  <a:schemeClr val="tx1"/>
                </a:solidFill>
              </a:rPr>
              <a:t> },</a:t>
            </a:r>
          </a:p>
          <a:p>
            <a:r>
              <a:rPr lang="fr-FR" i="1" dirty="0">
                <a:solidFill>
                  <a:schemeClr val="tx1"/>
                </a:solidFill>
              </a:rPr>
              <a:t>	</a:t>
            </a:r>
            <a:r>
              <a:rPr lang="fr-FR" i="1" dirty="0" err="1">
                <a:solidFill>
                  <a:schemeClr val="tx1"/>
                </a:solidFill>
              </a:rPr>
              <a:t>else</a:t>
            </a:r>
            <a:r>
              <a:rPr lang="fr-FR" i="1" dirty="0">
                <a:solidFill>
                  <a:schemeClr val="tx1"/>
                </a:solidFill>
              </a:rPr>
              <a:t> if(</a:t>
            </a:r>
            <a:r>
              <a:rPr lang="fr-FR" i="1" dirty="0" err="1">
                <a:solidFill>
                  <a:schemeClr val="tx1"/>
                </a:solidFill>
              </a:rPr>
              <a:t>response</a:t>
            </a:r>
            <a:r>
              <a:rPr lang="fr-FR" i="1" dirty="0">
                <a:solidFill>
                  <a:schemeClr val="tx1"/>
                </a:solidFill>
              </a:rPr>
              <a:t> = </a:t>
            </a:r>
            <a:r>
              <a:rPr lang="fr-FR" i="1" dirty="0" err="1">
                <a:solidFill>
                  <a:schemeClr val="tx1"/>
                </a:solidFill>
              </a:rPr>
              <a:t>true</a:t>
            </a:r>
            <a:r>
              <a:rPr lang="fr-FR" i="1" dirty="0">
                <a:solidFill>
                  <a:schemeClr val="tx1"/>
                </a:solidFill>
              </a:rPr>
              <a:t>) {</a:t>
            </a:r>
          </a:p>
          <a:p>
            <a:r>
              <a:rPr lang="fr-FR" i="1" dirty="0">
                <a:solidFill>
                  <a:schemeClr val="tx1"/>
                </a:solidFill>
              </a:rPr>
              <a:t>	stimulus = </a:t>
            </a:r>
            <a:r>
              <a:rPr lang="fr-FR" i="1" dirty="0" err="1">
                <a:solidFill>
                  <a:schemeClr val="tx1"/>
                </a:solidFill>
              </a:rPr>
              <a:t>stimulis.down</a:t>
            </a:r>
            <a:endParaRPr lang="fr-FR" i="1" dirty="0">
              <a:solidFill>
                <a:schemeClr val="tx1"/>
              </a:solidFill>
            </a:endParaRPr>
          </a:p>
          <a:p>
            <a:r>
              <a:rPr lang="fr-FR" i="1" dirty="0">
                <a:solidFill>
                  <a:schemeClr val="tx1"/>
                </a:solidFill>
              </a:rPr>
              <a:t>	}</a:t>
            </a:r>
          </a:p>
          <a:p>
            <a:r>
              <a:rPr lang="fr-FR" i="1" dirty="0">
                <a:solidFill>
                  <a:schemeClr val="tx1"/>
                </a:solidFill>
              </a:rPr>
              <a:t>} ;</a:t>
            </a:r>
          </a:p>
          <a:p>
            <a:endParaRPr lang="fr-FR" dirty="0">
              <a:solidFill>
                <a:schemeClr val="tx1"/>
              </a:solidFill>
            </a:endParaRPr>
          </a:p>
          <a:p>
            <a:r>
              <a:rPr lang="fr-FR" i="1" dirty="0" err="1">
                <a:solidFill>
                  <a:schemeClr val="tx1"/>
                </a:solidFill>
              </a:rPr>
              <a:t>on_trial</a:t>
            </a:r>
            <a:r>
              <a:rPr lang="fr-FR" i="1" dirty="0">
                <a:solidFill>
                  <a:schemeClr val="tx1"/>
                </a:solidFill>
              </a:rPr>
              <a:t>: </a:t>
            </a:r>
            <a:r>
              <a:rPr lang="fr-FR" i="1" dirty="0" err="1">
                <a:solidFill>
                  <a:schemeClr val="tx1"/>
                </a:solidFill>
              </a:rPr>
              <a:t>function</a:t>
            </a:r>
            <a:r>
              <a:rPr lang="fr-FR" i="1" dirty="0">
                <a:solidFill>
                  <a:schemeClr val="tx1"/>
                </a:solidFill>
              </a:rPr>
              <a:t>() { …</a:t>
            </a:r>
          </a:p>
          <a:p>
            <a:r>
              <a:rPr lang="fr-FR" i="1" dirty="0">
                <a:solidFill>
                  <a:schemeClr val="tx1"/>
                </a:solidFill>
              </a:rPr>
              <a:t>},						</a:t>
            </a: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Tree>
    <p:extLst>
      <p:ext uri="{BB962C8B-B14F-4D97-AF65-F5344CB8AC3E}">
        <p14:creationId xmlns:p14="http://schemas.microsoft.com/office/powerpoint/2010/main" val="328448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Plugin développé par une équipe : </a:t>
            </a:r>
          </a:p>
          <a:p>
            <a:endParaRPr lang="fr-FR" dirty="0"/>
          </a:p>
          <a:p>
            <a:pPr marL="0" indent="0">
              <a:buNone/>
            </a:pPr>
            <a:r>
              <a:rPr lang="fr-FR" sz="2000" i="1" dirty="0" err="1"/>
              <a:t>Donhauser</a:t>
            </a:r>
            <a:r>
              <a:rPr lang="fr-FR" sz="2000" i="1" dirty="0"/>
              <a:t>, P., &amp; Klein, D. (2021, </a:t>
            </a:r>
            <a:r>
              <a:rPr lang="fr-FR" sz="2000" i="1" dirty="0" err="1"/>
              <a:t>October</a:t>
            </a:r>
            <a:r>
              <a:rPr lang="fr-FR" sz="2000" i="1" dirty="0"/>
              <a:t> 16). Audio-</a:t>
            </a:r>
            <a:r>
              <a:rPr lang="fr-FR" sz="2000" i="1" dirty="0" err="1"/>
              <a:t>Tokens</a:t>
            </a:r>
            <a:r>
              <a:rPr lang="fr-FR" sz="2000" i="1" dirty="0"/>
              <a:t>: a </a:t>
            </a:r>
            <a:r>
              <a:rPr lang="fr-FR" sz="2000" i="1" dirty="0" err="1"/>
              <a:t>toolbox</a:t>
            </a:r>
            <a:r>
              <a:rPr lang="fr-FR" sz="2000" i="1" dirty="0"/>
              <a:t> for rating, </a:t>
            </a:r>
            <a:r>
              <a:rPr lang="fr-FR" sz="2000" i="1" dirty="0" err="1"/>
              <a:t>sorting</a:t>
            </a:r>
            <a:r>
              <a:rPr lang="fr-FR" sz="2000" i="1" dirty="0"/>
              <a:t> and </a:t>
            </a:r>
            <a:r>
              <a:rPr lang="fr-FR" sz="2000" i="1" dirty="0" err="1"/>
              <a:t>comparing</a:t>
            </a:r>
            <a:r>
              <a:rPr lang="fr-FR" sz="2000" i="1" dirty="0"/>
              <a:t> audio </a:t>
            </a:r>
            <a:r>
              <a:rPr lang="fr-FR" sz="2000" i="1" dirty="0" err="1"/>
              <a:t>samples</a:t>
            </a:r>
            <a:r>
              <a:rPr lang="fr-FR" sz="2000" i="1" dirty="0"/>
              <a:t> in the browser. </a:t>
            </a:r>
            <a:r>
              <a:rPr lang="fr-FR" sz="2000" i="1" dirty="0">
                <a:hlinkClick r:id="rId3"/>
              </a:rPr>
              <a:t>https://doi.org/10.31234/osf.io/3j58q</a:t>
            </a:r>
            <a:endParaRPr lang="fr-FR" sz="2000" i="1" dirty="0"/>
          </a:p>
          <a:p>
            <a:pPr marL="0" indent="0">
              <a:buNone/>
            </a:pPr>
            <a:endParaRPr lang="fr-FR" sz="2000" i="1" dirty="0"/>
          </a:p>
          <a:p>
            <a:r>
              <a:rPr lang="fr-FR" dirty="0"/>
              <a:t>Association d’un son à une figure (un </a:t>
            </a:r>
            <a:r>
              <a:rPr lang="fr-FR" i="1" dirty="0" err="1"/>
              <a:t>token</a:t>
            </a:r>
            <a:r>
              <a:rPr lang="fr-FR" i="1" dirty="0"/>
              <a:t>)</a:t>
            </a:r>
            <a:r>
              <a:rPr lang="fr-FR" dirty="0"/>
              <a:t>,</a:t>
            </a:r>
          </a:p>
          <a:p>
            <a:r>
              <a:rPr lang="fr-FR" dirty="0"/>
              <a:t>Possibilité de manipulation sur un espace visuel, </a:t>
            </a:r>
          </a:p>
          <a:p>
            <a:r>
              <a:rPr lang="fr-FR" dirty="0"/>
              <a:t>Classement, échelles de notations etc. </a:t>
            </a:r>
          </a:p>
        </p:txBody>
      </p:sp>
    </p:spTree>
    <p:extLst>
      <p:ext uri="{BB962C8B-B14F-4D97-AF65-F5344CB8AC3E}">
        <p14:creationId xmlns:p14="http://schemas.microsoft.com/office/powerpoint/2010/main" val="915889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Evaluation sur une échelle: </a:t>
            </a:r>
          </a:p>
          <a:p>
            <a:endParaRPr lang="fr-FR" dirty="0"/>
          </a:p>
        </p:txBody>
      </p:sp>
      <p:pic>
        <p:nvPicPr>
          <p:cNvPr id="5" name="Image 4">
            <a:extLst>
              <a:ext uri="{FF2B5EF4-FFF2-40B4-BE49-F238E27FC236}">
                <a16:creationId xmlns:a16="http://schemas.microsoft.com/office/drawing/2014/main" id="{13B8B6CE-1B00-0B45-BA66-045FD48058AB}"/>
              </a:ext>
            </a:extLst>
          </p:cNvPr>
          <p:cNvPicPr>
            <a:picLocks noChangeAspect="1"/>
          </p:cNvPicPr>
          <p:nvPr/>
        </p:nvPicPr>
        <p:blipFill>
          <a:blip r:embed="rId3"/>
          <a:stretch>
            <a:fillRect/>
          </a:stretch>
        </p:blipFill>
        <p:spPr>
          <a:xfrm>
            <a:off x="4472979" y="3336531"/>
            <a:ext cx="3246042" cy="1523143"/>
          </a:xfrm>
          <a:prstGeom prst="rect">
            <a:avLst/>
          </a:prstGeom>
        </p:spPr>
      </p:pic>
    </p:spTree>
    <p:extLst>
      <p:ext uri="{BB962C8B-B14F-4D97-AF65-F5344CB8AC3E}">
        <p14:creationId xmlns:p14="http://schemas.microsoft.com/office/powerpoint/2010/main" val="664413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Evaluation sur plusieurs échelles: </a:t>
            </a:r>
          </a:p>
          <a:p>
            <a:endParaRPr lang="fr-FR" dirty="0"/>
          </a:p>
        </p:txBody>
      </p:sp>
      <p:pic>
        <p:nvPicPr>
          <p:cNvPr id="6" name="Image 5">
            <a:extLst>
              <a:ext uri="{FF2B5EF4-FFF2-40B4-BE49-F238E27FC236}">
                <a16:creationId xmlns:a16="http://schemas.microsoft.com/office/drawing/2014/main" id="{77705BC2-71B7-CE4B-A1F2-50993F6F149E}"/>
              </a:ext>
            </a:extLst>
          </p:cNvPr>
          <p:cNvPicPr>
            <a:picLocks noChangeAspect="1"/>
          </p:cNvPicPr>
          <p:nvPr/>
        </p:nvPicPr>
        <p:blipFill>
          <a:blip r:embed="rId3"/>
          <a:stretch>
            <a:fillRect/>
          </a:stretch>
        </p:blipFill>
        <p:spPr>
          <a:xfrm>
            <a:off x="1579865" y="2751597"/>
            <a:ext cx="2908871" cy="3164035"/>
          </a:xfrm>
          <a:prstGeom prst="rect">
            <a:avLst/>
          </a:prstGeom>
        </p:spPr>
      </p:pic>
      <p:pic>
        <p:nvPicPr>
          <p:cNvPr id="5" name="Image 4">
            <a:extLst>
              <a:ext uri="{FF2B5EF4-FFF2-40B4-BE49-F238E27FC236}">
                <a16:creationId xmlns:a16="http://schemas.microsoft.com/office/drawing/2014/main" id="{8389A645-F8BC-2E4F-99D1-10F2D4AF65BF}"/>
              </a:ext>
            </a:extLst>
          </p:cNvPr>
          <p:cNvPicPr>
            <a:picLocks noChangeAspect="1"/>
          </p:cNvPicPr>
          <p:nvPr/>
        </p:nvPicPr>
        <p:blipFill>
          <a:blip r:embed="rId4"/>
          <a:stretch>
            <a:fillRect/>
          </a:stretch>
        </p:blipFill>
        <p:spPr>
          <a:xfrm>
            <a:off x="6731284" y="2751597"/>
            <a:ext cx="2908871" cy="2728476"/>
          </a:xfrm>
          <a:prstGeom prst="rect">
            <a:avLst/>
          </a:prstGeom>
        </p:spPr>
      </p:pic>
    </p:spTree>
    <p:extLst>
      <p:ext uri="{BB962C8B-B14F-4D97-AF65-F5344CB8AC3E}">
        <p14:creationId xmlns:p14="http://schemas.microsoft.com/office/powerpoint/2010/main" val="3896821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Classement: </a:t>
            </a:r>
          </a:p>
          <a:p>
            <a:endParaRPr lang="fr-FR" dirty="0"/>
          </a:p>
        </p:txBody>
      </p:sp>
      <p:pic>
        <p:nvPicPr>
          <p:cNvPr id="7" name="Image 6">
            <a:extLst>
              <a:ext uri="{FF2B5EF4-FFF2-40B4-BE49-F238E27FC236}">
                <a16:creationId xmlns:a16="http://schemas.microsoft.com/office/drawing/2014/main" id="{C0BF3C93-6851-A340-A800-EC0800922277}"/>
              </a:ext>
            </a:extLst>
          </p:cNvPr>
          <p:cNvPicPr>
            <a:picLocks noChangeAspect="1"/>
          </p:cNvPicPr>
          <p:nvPr/>
        </p:nvPicPr>
        <p:blipFill>
          <a:blip r:embed="rId3"/>
          <a:stretch>
            <a:fillRect/>
          </a:stretch>
        </p:blipFill>
        <p:spPr>
          <a:xfrm>
            <a:off x="3315556" y="2671516"/>
            <a:ext cx="5560888" cy="2659555"/>
          </a:xfrm>
          <a:prstGeom prst="rect">
            <a:avLst/>
          </a:prstGeom>
        </p:spPr>
      </p:pic>
    </p:spTree>
    <p:extLst>
      <p:ext uri="{BB962C8B-B14F-4D97-AF65-F5344CB8AC3E}">
        <p14:creationId xmlns:p14="http://schemas.microsoft.com/office/powerpoint/2010/main" val="1951929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Similarité: </a:t>
            </a:r>
          </a:p>
          <a:p>
            <a:endParaRPr lang="fr-FR" dirty="0"/>
          </a:p>
        </p:txBody>
      </p:sp>
      <p:pic>
        <p:nvPicPr>
          <p:cNvPr id="5" name="Image 4">
            <a:extLst>
              <a:ext uri="{FF2B5EF4-FFF2-40B4-BE49-F238E27FC236}">
                <a16:creationId xmlns:a16="http://schemas.microsoft.com/office/drawing/2014/main" id="{F3E1EBA2-9CC7-F043-A92C-9A56774024A3}"/>
              </a:ext>
            </a:extLst>
          </p:cNvPr>
          <p:cNvPicPr>
            <a:picLocks noChangeAspect="1"/>
          </p:cNvPicPr>
          <p:nvPr/>
        </p:nvPicPr>
        <p:blipFill>
          <a:blip r:embed="rId3"/>
          <a:stretch>
            <a:fillRect/>
          </a:stretch>
        </p:blipFill>
        <p:spPr>
          <a:xfrm>
            <a:off x="4708703" y="2844200"/>
            <a:ext cx="2774593" cy="2320134"/>
          </a:xfrm>
          <a:prstGeom prst="rect">
            <a:avLst/>
          </a:prstGeom>
        </p:spPr>
      </p:pic>
    </p:spTree>
    <p:extLst>
      <p:ext uri="{BB962C8B-B14F-4D97-AF65-F5344CB8AC3E}">
        <p14:creationId xmlns:p14="http://schemas.microsoft.com/office/powerpoint/2010/main" val="315266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Les besoins</a:t>
            </a:r>
          </a:p>
        </p:txBody>
      </p:sp>
      <p:pic>
        <p:nvPicPr>
          <p:cNvPr id="4" name="Espace réservé du contenu 4">
            <a:extLst>
              <a:ext uri="{FF2B5EF4-FFF2-40B4-BE49-F238E27FC236}">
                <a16:creationId xmlns:a16="http://schemas.microsoft.com/office/drawing/2014/main" id="{4C5B84FC-4664-52A1-9593-A0BA3DAC72C6}"/>
              </a:ext>
            </a:extLst>
          </p:cNvPr>
          <p:cNvPicPr>
            <a:picLocks noGrp="1" noChangeAspect="1"/>
          </p:cNvPicPr>
          <p:nvPr>
            <p:ph idx="1"/>
          </p:nvPr>
        </p:nvPicPr>
        <p:blipFill rotWithShape="1">
          <a:blip r:embed="rId2"/>
          <a:srcRect l="-2477" t="-14976" r="-178" b="14976"/>
          <a:stretch/>
        </p:blipFill>
        <p:spPr>
          <a:xfrm>
            <a:off x="4643359" y="-385480"/>
            <a:ext cx="6455171" cy="6711033"/>
          </a:xfrm>
        </p:spPr>
      </p:pic>
    </p:spTree>
    <p:extLst>
      <p:ext uri="{BB962C8B-B14F-4D97-AF65-F5344CB8AC3E}">
        <p14:creationId xmlns:p14="http://schemas.microsoft.com/office/powerpoint/2010/main" val="4082609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sorting</a:t>
            </a:r>
            <a:r>
              <a:rPr lang="fr-FR" dirty="0"/>
              <a:t> / rating …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1825625"/>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 </a:t>
            </a:r>
          </a:p>
          <a:p>
            <a:endParaRPr lang="fr-FR" dirty="0">
              <a:solidFill>
                <a:schemeClr val="tx1"/>
              </a:solidFill>
            </a:endParaRPr>
          </a:p>
          <a:p>
            <a:endParaRPr lang="fr-FR" dirty="0">
              <a:solidFill>
                <a:schemeClr val="accent1">
                  <a:lumMod val="60000"/>
                  <a:lumOff val="40000"/>
                </a:schemeClr>
              </a:solidFill>
            </a:endParaRPr>
          </a:p>
        </p:txBody>
      </p:sp>
    </p:spTree>
    <p:extLst>
      <p:ext uri="{BB962C8B-B14F-4D97-AF65-F5344CB8AC3E}">
        <p14:creationId xmlns:p14="http://schemas.microsoft.com/office/powerpoint/2010/main" val="2199453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a:t>
            </a:r>
            <a:r>
              <a:rPr lang="fr-FR" dirty="0" err="1"/>
              <a:t>psychoacoustique</a:t>
            </a:r>
            <a:endParaRPr lang="fr-FR" dirty="0"/>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200" y="1815351"/>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endParaRPr lang="fr-FR" dirty="0">
              <a:solidFill>
                <a:schemeClr val="tx1"/>
              </a:solidFill>
            </a:endParaRP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jsPsychAudioTokens</a:t>
            </a:r>
            <a:r>
              <a:rPr lang="fr-FR" b="1" dirty="0">
                <a:solidFill>
                  <a:schemeClr val="tx1"/>
                </a:solidFill>
              </a:rPr>
              <a:t>	</a:t>
            </a:r>
            <a:r>
              <a:rPr lang="fr-FR" dirty="0">
                <a:solidFill>
                  <a:schemeClr val="tx1"/>
                </a:solidFill>
              </a:rPr>
              <a:t>Jouer les stimulus + réponses</a:t>
            </a:r>
          </a:p>
          <a:p>
            <a:endParaRPr lang="fr-FR" dirty="0">
              <a:solidFill>
                <a:schemeClr val="tx1"/>
              </a:solidFill>
            </a:endParaRPr>
          </a:p>
        </p:txBody>
      </p:sp>
      <p:sp>
        <p:nvSpPr>
          <p:cNvPr id="8" name="Rectangle 7">
            <a:extLst>
              <a:ext uri="{FF2B5EF4-FFF2-40B4-BE49-F238E27FC236}">
                <a16:creationId xmlns:a16="http://schemas.microsoft.com/office/drawing/2014/main" id="{E445D3B5-13EC-254F-8310-7B9D1A5C0FDF}"/>
              </a:ext>
            </a:extLst>
          </p:cNvPr>
          <p:cNvSpPr/>
          <p:nvPr/>
        </p:nvSpPr>
        <p:spPr>
          <a:xfrm>
            <a:off x="943507" y="2859104"/>
            <a:ext cx="7306641" cy="1043753"/>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endParaRPr lang="fr-FR" i="1" dirty="0">
              <a:solidFill>
                <a:schemeClr val="tx1"/>
              </a:solidFill>
            </a:endParaRPr>
          </a:p>
          <a:p>
            <a:r>
              <a:rPr lang="fr-FR" i="1" dirty="0" err="1">
                <a:solidFill>
                  <a:schemeClr val="tx1"/>
                </a:solidFill>
              </a:rPr>
              <a:t>choices</a:t>
            </a:r>
            <a:r>
              <a:rPr lang="fr-FR" i="1" dirty="0">
                <a:solidFill>
                  <a:schemeClr val="tx1"/>
                </a:solidFill>
              </a:rPr>
              <a:t>: [« continuer »]</a:t>
            </a:r>
          </a:p>
          <a:p>
            <a:r>
              <a:rPr lang="fr-FR" i="1" dirty="0">
                <a:solidFill>
                  <a:schemeClr val="tx1"/>
                </a:solidFill>
              </a:rPr>
              <a:t>data: {type : Tache 1	}, </a:t>
            </a:r>
            <a:endParaRPr lang="fr-FR"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9" name="Rectangle 8">
            <a:extLst>
              <a:ext uri="{FF2B5EF4-FFF2-40B4-BE49-F238E27FC236}">
                <a16:creationId xmlns:a16="http://schemas.microsoft.com/office/drawing/2014/main" id="{DEAF2A52-6077-3A48-AA95-96FF1AC36527}"/>
              </a:ext>
            </a:extLst>
          </p:cNvPr>
          <p:cNvSpPr/>
          <p:nvPr/>
        </p:nvSpPr>
        <p:spPr>
          <a:xfrm>
            <a:off x="943506" y="4001294"/>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jsPsychAudioTokens</a:t>
            </a:r>
            <a:r>
              <a:rPr lang="fr-FR" b="1" dirty="0">
                <a:solidFill>
                  <a:schemeClr val="tx1"/>
                </a:solidFill>
              </a:rPr>
              <a:t>	</a:t>
            </a:r>
            <a:r>
              <a:rPr lang="fr-FR" dirty="0">
                <a:solidFill>
                  <a:schemeClr val="tx1"/>
                </a:solidFill>
              </a:rPr>
              <a:t>Jouer les stimulus + réponses</a:t>
            </a:r>
          </a:p>
          <a:p>
            <a:endParaRPr lang="fr-FR" dirty="0">
              <a:solidFill>
                <a:schemeClr val="tx1"/>
              </a:solidFill>
            </a:endParaRPr>
          </a:p>
        </p:txBody>
      </p:sp>
      <p:sp>
        <p:nvSpPr>
          <p:cNvPr id="10" name="Rectangle 9">
            <a:extLst>
              <a:ext uri="{FF2B5EF4-FFF2-40B4-BE49-F238E27FC236}">
                <a16:creationId xmlns:a16="http://schemas.microsoft.com/office/drawing/2014/main" id="{FECE7B9A-4378-0C47-AE2D-38083C4AC3B9}"/>
              </a:ext>
            </a:extLst>
          </p:cNvPr>
          <p:cNvSpPr/>
          <p:nvPr/>
        </p:nvSpPr>
        <p:spPr>
          <a:xfrm>
            <a:off x="943506" y="4581975"/>
            <a:ext cx="7306641" cy="966070"/>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endParaRPr lang="fr-FR" dirty="0">
              <a:solidFill>
                <a:schemeClr val="tx1"/>
              </a:solidFill>
            </a:endParaRPr>
          </a:p>
          <a:p>
            <a:r>
              <a:rPr lang="fr-FR" i="1" dirty="0" err="1">
                <a:solidFill>
                  <a:schemeClr val="tx1"/>
                </a:solidFill>
              </a:rPr>
              <a:t>choices</a:t>
            </a:r>
            <a:r>
              <a:rPr lang="fr-FR" i="1" dirty="0">
                <a:solidFill>
                  <a:schemeClr val="tx1"/>
                </a:solidFill>
              </a:rPr>
              <a:t>: [« continuer »]</a:t>
            </a:r>
          </a:p>
          <a:p>
            <a:r>
              <a:rPr lang="fr-FR" i="1" dirty="0">
                <a:solidFill>
                  <a:schemeClr val="tx1"/>
                </a:solidFill>
              </a:rPr>
              <a:t>data: {type : Tache 2	}, </a:t>
            </a:r>
            <a:endParaRPr lang="fr-FR" dirty="0">
              <a:solidFill>
                <a:schemeClr val="tx1"/>
              </a:solidFill>
            </a:endParaRPr>
          </a:p>
          <a:p>
            <a:endParaRPr lang="fr-FR" dirty="0">
              <a:solidFill>
                <a:schemeClr val="tx1"/>
              </a:solidFill>
            </a:endParaRPr>
          </a:p>
          <a:p>
            <a:r>
              <a:rPr lang="fr-FR" dirty="0">
                <a:solidFill>
                  <a:schemeClr val="tx1"/>
                </a:solidFill>
              </a:rPr>
              <a:t>		</a:t>
            </a:r>
          </a:p>
        </p:txBody>
      </p:sp>
    </p:spTree>
    <p:extLst>
      <p:ext uri="{BB962C8B-B14F-4D97-AF65-F5344CB8AC3E}">
        <p14:creationId xmlns:p14="http://schemas.microsoft.com/office/powerpoint/2010/main" val="2282826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Possibilité de modifier à sa guise : </a:t>
            </a:r>
          </a:p>
          <a:p>
            <a:pPr marL="0" indent="0">
              <a:buNone/>
            </a:pPr>
            <a:r>
              <a:rPr lang="fr-FR" dirty="0"/>
              <a:t>		- Mise en forme (</a:t>
            </a:r>
            <a:r>
              <a:rPr lang="fr-FR" i="1" dirty="0"/>
              <a:t>modification des règles </a:t>
            </a:r>
            <a:r>
              <a:rPr lang="fr-FR" i="1" dirty="0" err="1"/>
              <a:t>css</a:t>
            </a:r>
            <a:r>
              <a:rPr lang="fr-FR" i="1" dirty="0"/>
              <a:t> etc.),</a:t>
            </a:r>
          </a:p>
          <a:p>
            <a:pPr marL="0" indent="0">
              <a:buNone/>
            </a:pPr>
            <a:r>
              <a:rPr lang="fr-FR" i="1" dirty="0"/>
              <a:t>		- </a:t>
            </a:r>
            <a:r>
              <a:rPr lang="fr-FR" dirty="0"/>
              <a:t>Fonctionnalité pure, </a:t>
            </a:r>
          </a:p>
          <a:p>
            <a:pPr marL="0" indent="0">
              <a:buNone/>
            </a:pPr>
            <a:r>
              <a:rPr lang="fr-FR" dirty="0"/>
              <a:t>		- Mise en forme des données. </a:t>
            </a:r>
          </a:p>
          <a:p>
            <a:endParaRPr lang="fr-FR" dirty="0"/>
          </a:p>
        </p:txBody>
      </p:sp>
    </p:spTree>
    <p:extLst>
      <p:ext uri="{BB962C8B-B14F-4D97-AF65-F5344CB8AC3E}">
        <p14:creationId xmlns:p14="http://schemas.microsoft.com/office/powerpoint/2010/main" val="2417711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Exemple: </a:t>
            </a:r>
          </a:p>
          <a:p>
            <a:pPr marL="0" indent="0">
              <a:buNone/>
            </a:pPr>
            <a:r>
              <a:rPr lang="fr-FR" dirty="0"/>
              <a:t>		</a:t>
            </a:r>
          </a:p>
        </p:txBody>
      </p:sp>
      <p:pic>
        <p:nvPicPr>
          <p:cNvPr id="5" name="Image 4">
            <a:extLst>
              <a:ext uri="{FF2B5EF4-FFF2-40B4-BE49-F238E27FC236}">
                <a16:creationId xmlns:a16="http://schemas.microsoft.com/office/drawing/2014/main" id="{D1FE2140-8A7A-7F49-9DCF-8FB49A175B91}"/>
              </a:ext>
            </a:extLst>
          </p:cNvPr>
          <p:cNvPicPr>
            <a:picLocks noChangeAspect="1"/>
          </p:cNvPicPr>
          <p:nvPr/>
        </p:nvPicPr>
        <p:blipFill>
          <a:blip r:embed="rId3"/>
          <a:stretch>
            <a:fillRect/>
          </a:stretch>
        </p:blipFill>
        <p:spPr>
          <a:xfrm>
            <a:off x="7205396" y="1825625"/>
            <a:ext cx="2874052" cy="4260359"/>
          </a:xfrm>
          <a:prstGeom prst="rect">
            <a:avLst/>
          </a:prstGeom>
        </p:spPr>
      </p:pic>
      <p:pic>
        <p:nvPicPr>
          <p:cNvPr id="7" name="Image 6">
            <a:extLst>
              <a:ext uri="{FF2B5EF4-FFF2-40B4-BE49-F238E27FC236}">
                <a16:creationId xmlns:a16="http://schemas.microsoft.com/office/drawing/2014/main" id="{E00B3D18-8663-B94C-BDE7-D642F8D51207}"/>
              </a:ext>
            </a:extLst>
          </p:cNvPr>
          <p:cNvPicPr>
            <a:picLocks noChangeAspect="1"/>
          </p:cNvPicPr>
          <p:nvPr/>
        </p:nvPicPr>
        <p:blipFill>
          <a:blip r:embed="rId4"/>
          <a:stretch>
            <a:fillRect/>
          </a:stretch>
        </p:blipFill>
        <p:spPr>
          <a:xfrm>
            <a:off x="963488" y="3782974"/>
            <a:ext cx="4296880" cy="1185346"/>
          </a:xfrm>
          <a:prstGeom prst="rect">
            <a:avLst/>
          </a:prstGeom>
        </p:spPr>
      </p:pic>
      <p:sp>
        <p:nvSpPr>
          <p:cNvPr id="8" name="ZoneTexte 7">
            <a:extLst>
              <a:ext uri="{FF2B5EF4-FFF2-40B4-BE49-F238E27FC236}">
                <a16:creationId xmlns:a16="http://schemas.microsoft.com/office/drawing/2014/main" id="{8ED8709E-4148-BD4F-A1A0-AA57C809582C}"/>
              </a:ext>
            </a:extLst>
          </p:cNvPr>
          <p:cNvSpPr txBox="1"/>
          <p:nvPr/>
        </p:nvSpPr>
        <p:spPr>
          <a:xfrm>
            <a:off x="2674276" y="3278705"/>
            <a:ext cx="875304" cy="369332"/>
          </a:xfrm>
          <a:prstGeom prst="rect">
            <a:avLst/>
          </a:prstGeom>
          <a:noFill/>
        </p:spPr>
        <p:txBody>
          <a:bodyPr wrap="none" rtlCol="0">
            <a:spAutoFit/>
          </a:bodyPr>
          <a:lstStyle/>
          <a:p>
            <a:r>
              <a:rPr lang="fr-FR" i="1" dirty="0"/>
              <a:t>Ecran 1</a:t>
            </a:r>
          </a:p>
        </p:txBody>
      </p:sp>
      <p:sp>
        <p:nvSpPr>
          <p:cNvPr id="9" name="ZoneTexte 8">
            <a:extLst>
              <a:ext uri="{FF2B5EF4-FFF2-40B4-BE49-F238E27FC236}">
                <a16:creationId xmlns:a16="http://schemas.microsoft.com/office/drawing/2014/main" id="{B5B378B9-6B59-7A4E-8A31-EC3A4B40AC7E}"/>
              </a:ext>
            </a:extLst>
          </p:cNvPr>
          <p:cNvSpPr txBox="1"/>
          <p:nvPr/>
        </p:nvSpPr>
        <p:spPr>
          <a:xfrm>
            <a:off x="8455631" y="1321356"/>
            <a:ext cx="875304" cy="369332"/>
          </a:xfrm>
          <a:prstGeom prst="rect">
            <a:avLst/>
          </a:prstGeom>
          <a:noFill/>
        </p:spPr>
        <p:txBody>
          <a:bodyPr wrap="none" rtlCol="0">
            <a:spAutoFit/>
          </a:bodyPr>
          <a:lstStyle/>
          <a:p>
            <a:r>
              <a:rPr lang="fr-FR" i="1" dirty="0"/>
              <a:t>Ecran 2</a:t>
            </a:r>
          </a:p>
        </p:txBody>
      </p:sp>
    </p:spTree>
    <p:extLst>
      <p:ext uri="{BB962C8B-B14F-4D97-AF65-F5344CB8AC3E}">
        <p14:creationId xmlns:p14="http://schemas.microsoft.com/office/powerpoint/2010/main" val="2465685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Exemple: </a:t>
            </a:r>
          </a:p>
          <a:p>
            <a:pPr marL="0" indent="0">
              <a:buNone/>
            </a:pPr>
            <a:r>
              <a:rPr lang="fr-FR" dirty="0"/>
              <a:t>		</a:t>
            </a:r>
          </a:p>
        </p:txBody>
      </p:sp>
      <p:pic>
        <p:nvPicPr>
          <p:cNvPr id="6" name="Image 5">
            <a:extLst>
              <a:ext uri="{FF2B5EF4-FFF2-40B4-BE49-F238E27FC236}">
                <a16:creationId xmlns:a16="http://schemas.microsoft.com/office/drawing/2014/main" id="{BC82880F-B80A-F290-E02D-807011FADFFA}"/>
              </a:ext>
            </a:extLst>
          </p:cNvPr>
          <p:cNvPicPr>
            <a:picLocks noChangeAspect="1"/>
          </p:cNvPicPr>
          <p:nvPr/>
        </p:nvPicPr>
        <p:blipFill>
          <a:blip r:embed="rId3"/>
          <a:stretch>
            <a:fillRect/>
          </a:stretch>
        </p:blipFill>
        <p:spPr>
          <a:xfrm>
            <a:off x="4130830" y="1289798"/>
            <a:ext cx="4270220" cy="5467556"/>
          </a:xfrm>
          <a:prstGeom prst="rect">
            <a:avLst/>
          </a:prstGeom>
        </p:spPr>
      </p:pic>
    </p:spTree>
    <p:extLst>
      <p:ext uri="{BB962C8B-B14F-4D97-AF65-F5344CB8AC3E}">
        <p14:creationId xmlns:p14="http://schemas.microsoft.com/office/powerpoint/2010/main" val="2005592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200" y="1707962"/>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endParaRPr lang="fr-FR" dirty="0">
              <a:solidFill>
                <a:schemeClr val="tx1"/>
              </a:solidFill>
            </a:endParaRP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 Bienvenue dans cette expérience » </a:t>
            </a:r>
          </a:p>
          <a:p>
            <a:endParaRPr lang="fr-FR" dirty="0">
              <a:solidFill>
                <a:schemeClr val="tx1"/>
              </a:solidFill>
            </a:endParaRPr>
          </a:p>
        </p:txBody>
      </p:sp>
    </p:spTree>
    <p:extLst>
      <p:ext uri="{BB962C8B-B14F-4D97-AF65-F5344CB8AC3E}">
        <p14:creationId xmlns:p14="http://schemas.microsoft.com/office/powerpoint/2010/main" val="3594560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200" y="1707962"/>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endParaRPr lang="fr-FR" dirty="0">
              <a:solidFill>
                <a:schemeClr val="tx1"/>
              </a:solidFill>
            </a:endParaRP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 Bienvenue dans cette expérience » </a:t>
            </a:r>
          </a:p>
          <a:p>
            <a:endParaRPr lang="fr-FR" dirty="0">
              <a:solidFill>
                <a:schemeClr val="tx1"/>
              </a:solidFill>
            </a:endParaRPr>
          </a:p>
        </p:txBody>
      </p:sp>
      <p:sp>
        <p:nvSpPr>
          <p:cNvPr id="11" name="Rectangle 10">
            <a:extLst>
              <a:ext uri="{FF2B5EF4-FFF2-40B4-BE49-F238E27FC236}">
                <a16:creationId xmlns:a16="http://schemas.microsoft.com/office/drawing/2014/main" id="{486CF366-EF2D-1D4A-846C-A75FCCEE4B1C}"/>
              </a:ext>
            </a:extLst>
          </p:cNvPr>
          <p:cNvSpPr/>
          <p:nvPr/>
        </p:nvSpPr>
        <p:spPr>
          <a:xfrm>
            <a:off x="941796" y="2819335"/>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i="1" dirty="0">
                <a:solidFill>
                  <a:schemeClr val="tx1"/>
                </a:solidFill>
              </a:rPr>
              <a:t>Instructions </a:t>
            </a:r>
          </a:p>
          <a:p>
            <a:endParaRPr lang="fr-FR" dirty="0">
              <a:solidFill>
                <a:schemeClr val="tx1"/>
              </a:solidFill>
            </a:endParaRPr>
          </a:p>
        </p:txBody>
      </p:sp>
    </p:spTree>
    <p:extLst>
      <p:ext uri="{BB962C8B-B14F-4D97-AF65-F5344CB8AC3E}">
        <p14:creationId xmlns:p14="http://schemas.microsoft.com/office/powerpoint/2010/main" val="4284449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200" y="1707962"/>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endParaRPr lang="fr-FR" dirty="0">
              <a:solidFill>
                <a:schemeClr val="tx1"/>
              </a:solidFill>
            </a:endParaRP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 Bienvenue dans cette expérience » </a:t>
            </a:r>
          </a:p>
          <a:p>
            <a:endParaRPr lang="fr-FR" dirty="0">
              <a:solidFill>
                <a:schemeClr val="tx1"/>
              </a:solidFill>
            </a:endParaRPr>
          </a:p>
        </p:txBody>
      </p:sp>
      <p:sp>
        <p:nvSpPr>
          <p:cNvPr id="8" name="Rectangle 7">
            <a:extLst>
              <a:ext uri="{FF2B5EF4-FFF2-40B4-BE49-F238E27FC236}">
                <a16:creationId xmlns:a16="http://schemas.microsoft.com/office/drawing/2014/main" id="{E445D3B5-13EC-254F-8310-7B9D1A5C0FDF}"/>
              </a:ext>
            </a:extLst>
          </p:cNvPr>
          <p:cNvSpPr/>
          <p:nvPr/>
        </p:nvSpPr>
        <p:spPr>
          <a:xfrm>
            <a:off x="943507" y="3341990"/>
            <a:ext cx="7306641" cy="2442361"/>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i="1" dirty="0" err="1">
                <a:solidFill>
                  <a:schemeClr val="tx1"/>
                </a:solidFill>
              </a:rPr>
              <a:t>CustomPlugin</a:t>
            </a:r>
            <a:endParaRPr lang="fr-FR" i="1" dirty="0">
              <a:solidFill>
                <a:schemeClr val="tx1"/>
              </a:solidFill>
            </a:endParaRPr>
          </a:p>
          <a:p>
            <a:r>
              <a:rPr lang="fr-FR" i="1" dirty="0" err="1">
                <a:solidFill>
                  <a:schemeClr val="tx1"/>
                </a:solidFill>
              </a:rPr>
              <a:t>Parameter</a:t>
            </a:r>
            <a:r>
              <a:rPr lang="fr-FR" i="1" dirty="0">
                <a:solidFill>
                  <a:schemeClr val="tx1"/>
                </a:solidFill>
              </a:rPr>
              <a:t> 1: </a:t>
            </a:r>
          </a:p>
          <a:p>
            <a:r>
              <a:rPr lang="fr-FR" i="1" dirty="0" err="1">
                <a:solidFill>
                  <a:schemeClr val="tx1"/>
                </a:solidFill>
              </a:rPr>
              <a:t>Parameter</a:t>
            </a:r>
            <a:r>
              <a:rPr lang="fr-FR" i="1" dirty="0">
                <a:solidFill>
                  <a:schemeClr val="tx1"/>
                </a:solidFill>
              </a:rPr>
              <a:t> 2: </a:t>
            </a:r>
          </a:p>
          <a:p>
            <a:r>
              <a:rPr lang="fr-FR" i="1" dirty="0">
                <a:solidFill>
                  <a:schemeClr val="tx1"/>
                </a:solidFill>
              </a:rPr>
              <a:t>prompt: «  …  » </a:t>
            </a:r>
          </a:p>
          <a:p>
            <a:r>
              <a:rPr lang="fr-FR" i="1" dirty="0" err="1">
                <a:solidFill>
                  <a:schemeClr val="tx1"/>
                </a:solidFill>
              </a:rPr>
              <a:t>randomization</a:t>
            </a:r>
            <a:r>
              <a:rPr lang="fr-FR" i="1" dirty="0">
                <a:solidFill>
                  <a:schemeClr val="tx1"/>
                </a:solidFill>
              </a:rPr>
              <a:t>: </a:t>
            </a:r>
            <a:r>
              <a:rPr lang="fr-FR" i="1" dirty="0" err="1">
                <a:solidFill>
                  <a:schemeClr val="tx1"/>
                </a:solidFill>
              </a:rPr>
              <a:t>true</a:t>
            </a:r>
            <a:endParaRPr lang="fr-FR" i="1" dirty="0">
              <a:solidFill>
                <a:schemeClr val="tx1"/>
              </a:solidFill>
            </a:endParaRPr>
          </a:p>
          <a:p>
            <a:r>
              <a:rPr lang="fr-FR" i="1" dirty="0">
                <a:solidFill>
                  <a:schemeClr val="tx1"/>
                </a:solidFill>
              </a:rPr>
              <a:t>data: {</a:t>
            </a:r>
          </a:p>
          <a:p>
            <a:r>
              <a:rPr lang="fr-FR" i="1" dirty="0">
                <a:solidFill>
                  <a:schemeClr val="tx1"/>
                </a:solidFill>
              </a:rPr>
              <a:t>	}, </a:t>
            </a:r>
            <a:endParaRPr lang="fr-FR"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11" name="Rectangle 10">
            <a:extLst>
              <a:ext uri="{FF2B5EF4-FFF2-40B4-BE49-F238E27FC236}">
                <a16:creationId xmlns:a16="http://schemas.microsoft.com/office/drawing/2014/main" id="{486CF366-EF2D-1D4A-846C-A75FCCEE4B1C}"/>
              </a:ext>
            </a:extLst>
          </p:cNvPr>
          <p:cNvSpPr/>
          <p:nvPr/>
        </p:nvSpPr>
        <p:spPr>
          <a:xfrm>
            <a:off x="941796" y="2819335"/>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i="1" dirty="0">
                <a:solidFill>
                  <a:schemeClr val="tx1"/>
                </a:solidFill>
              </a:rPr>
              <a:t>Instructions </a:t>
            </a:r>
          </a:p>
          <a:p>
            <a:endParaRPr lang="fr-FR" dirty="0">
              <a:solidFill>
                <a:schemeClr val="tx1"/>
              </a:solidFill>
            </a:endParaRPr>
          </a:p>
        </p:txBody>
      </p:sp>
    </p:spTree>
    <p:extLst>
      <p:ext uri="{BB962C8B-B14F-4D97-AF65-F5344CB8AC3E}">
        <p14:creationId xmlns:p14="http://schemas.microsoft.com/office/powerpoint/2010/main" val="4285723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err="1"/>
              <a:t>jsPsych</a:t>
            </a:r>
            <a:r>
              <a:rPr lang="fr-FR" dirty="0"/>
              <a:t> – Plugins</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200" y="1707962"/>
            <a:ext cx="10515600" cy="4351338"/>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Expérience : </a:t>
            </a:r>
          </a:p>
          <a:p>
            <a:endParaRPr lang="fr-FR" dirty="0">
              <a:solidFill>
                <a:schemeClr val="tx1"/>
              </a:solidFill>
            </a:endParaRPr>
          </a:p>
          <a:p>
            <a:r>
              <a:rPr lang="fr-FR" dirty="0">
                <a:solidFill>
                  <a:schemeClr val="tx1"/>
                </a:solidFill>
              </a:rPr>
              <a:t>- Ecoute 4 sons,</a:t>
            </a:r>
          </a:p>
          <a:p>
            <a:endParaRPr lang="fr-FR" dirty="0">
              <a:solidFill>
                <a:schemeClr val="tx1"/>
              </a:solidFill>
            </a:endParaRPr>
          </a:p>
          <a:p>
            <a:endParaRPr lang="fr-FR" dirty="0">
              <a:solidFill>
                <a:schemeClr val="accent1">
                  <a:lumMod val="60000"/>
                  <a:lumOff val="40000"/>
                </a:schemeClr>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943507" y="229706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 Bienvenue dans cette expérience » </a:t>
            </a:r>
          </a:p>
          <a:p>
            <a:endParaRPr lang="fr-FR" dirty="0">
              <a:solidFill>
                <a:schemeClr val="tx1"/>
              </a:solidFill>
            </a:endParaRPr>
          </a:p>
        </p:txBody>
      </p:sp>
      <p:sp>
        <p:nvSpPr>
          <p:cNvPr id="8" name="Rectangle 7">
            <a:extLst>
              <a:ext uri="{FF2B5EF4-FFF2-40B4-BE49-F238E27FC236}">
                <a16:creationId xmlns:a16="http://schemas.microsoft.com/office/drawing/2014/main" id="{E445D3B5-13EC-254F-8310-7B9D1A5C0FDF}"/>
              </a:ext>
            </a:extLst>
          </p:cNvPr>
          <p:cNvSpPr/>
          <p:nvPr/>
        </p:nvSpPr>
        <p:spPr>
          <a:xfrm>
            <a:off x="943507" y="3341990"/>
            <a:ext cx="7306641" cy="393161"/>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i="1" dirty="0" err="1">
                <a:solidFill>
                  <a:schemeClr val="tx1"/>
                </a:solidFill>
              </a:rPr>
              <a:t>CustomPlugin</a:t>
            </a:r>
            <a:endParaRPr lang="fr-FR" i="1"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11" name="Rectangle 10">
            <a:extLst>
              <a:ext uri="{FF2B5EF4-FFF2-40B4-BE49-F238E27FC236}">
                <a16:creationId xmlns:a16="http://schemas.microsoft.com/office/drawing/2014/main" id="{486CF366-EF2D-1D4A-846C-A75FCCEE4B1C}"/>
              </a:ext>
            </a:extLst>
          </p:cNvPr>
          <p:cNvSpPr/>
          <p:nvPr/>
        </p:nvSpPr>
        <p:spPr>
          <a:xfrm>
            <a:off x="941796" y="2819335"/>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i="1" dirty="0">
                <a:solidFill>
                  <a:schemeClr val="tx1"/>
                </a:solidFill>
              </a:rPr>
              <a:t>Instructions </a:t>
            </a:r>
          </a:p>
          <a:p>
            <a:endParaRPr lang="fr-FR" dirty="0">
              <a:solidFill>
                <a:schemeClr val="tx1"/>
              </a:solidFill>
            </a:endParaRPr>
          </a:p>
        </p:txBody>
      </p:sp>
      <p:sp>
        <p:nvSpPr>
          <p:cNvPr id="9" name="Rectangle 8">
            <a:extLst>
              <a:ext uri="{FF2B5EF4-FFF2-40B4-BE49-F238E27FC236}">
                <a16:creationId xmlns:a16="http://schemas.microsoft.com/office/drawing/2014/main" id="{2B0B8EE9-0D99-EA8F-435F-C64ACC88D95E}"/>
              </a:ext>
            </a:extLst>
          </p:cNvPr>
          <p:cNvSpPr/>
          <p:nvPr/>
        </p:nvSpPr>
        <p:spPr>
          <a:xfrm>
            <a:off x="941796" y="3813045"/>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r>
              <a:rPr lang="fr-FR" b="1" dirty="0">
                <a:solidFill>
                  <a:schemeClr val="tx1"/>
                </a:solidFill>
              </a:rPr>
              <a:t>	</a:t>
            </a:r>
            <a:r>
              <a:rPr lang="fr-FR" i="1" dirty="0">
                <a:solidFill>
                  <a:schemeClr val="tx1"/>
                </a:solidFill>
              </a:rPr>
              <a:t>Inter trial</a:t>
            </a:r>
          </a:p>
          <a:p>
            <a:endParaRPr lang="fr-FR" dirty="0">
              <a:solidFill>
                <a:schemeClr val="tx1"/>
              </a:solidFill>
            </a:endParaRPr>
          </a:p>
        </p:txBody>
      </p:sp>
      <p:sp>
        <p:nvSpPr>
          <p:cNvPr id="10" name="Rectangle 9">
            <a:extLst>
              <a:ext uri="{FF2B5EF4-FFF2-40B4-BE49-F238E27FC236}">
                <a16:creationId xmlns:a16="http://schemas.microsoft.com/office/drawing/2014/main" id="{0695AF25-3E63-6451-ECAC-827418398542}"/>
              </a:ext>
            </a:extLst>
          </p:cNvPr>
          <p:cNvSpPr/>
          <p:nvPr/>
        </p:nvSpPr>
        <p:spPr>
          <a:xfrm>
            <a:off x="943507" y="4335700"/>
            <a:ext cx="7306641" cy="393161"/>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i="1" dirty="0" err="1">
                <a:solidFill>
                  <a:schemeClr val="tx1"/>
                </a:solidFill>
              </a:rPr>
              <a:t>CustomPlugin</a:t>
            </a:r>
            <a:endParaRPr lang="fr-FR" i="1" dirty="0">
              <a:solidFill>
                <a:schemeClr val="tx1"/>
              </a:solidFill>
            </a:endParaRPr>
          </a:p>
          <a:p>
            <a:r>
              <a:rPr lang="fr-FR" dirty="0">
                <a:solidFill>
                  <a:schemeClr val="tx1"/>
                </a:solidFill>
              </a:rPr>
              <a:t>							</a:t>
            </a:r>
            <a:endParaRPr lang="fr-FR" i="1" dirty="0">
              <a:solidFill>
                <a:schemeClr val="tx1"/>
              </a:solidFill>
            </a:endParaRPr>
          </a:p>
          <a:p>
            <a:endParaRPr lang="fr-FR" dirty="0">
              <a:solidFill>
                <a:schemeClr val="tx1"/>
              </a:solidFill>
            </a:endParaRPr>
          </a:p>
          <a:p>
            <a:endParaRPr lang="fr-FR" b="1" dirty="0">
              <a:solidFill>
                <a:schemeClr val="tx1"/>
              </a:solidFill>
            </a:endParaRPr>
          </a:p>
          <a:p>
            <a:endParaRPr lang="fr-FR" b="1" dirty="0">
              <a:solidFill>
                <a:schemeClr val="tx1"/>
              </a:solidFill>
            </a:endParaRPr>
          </a:p>
        </p:txBody>
      </p:sp>
      <p:sp>
        <p:nvSpPr>
          <p:cNvPr id="12" name="Rectangle 11">
            <a:extLst>
              <a:ext uri="{FF2B5EF4-FFF2-40B4-BE49-F238E27FC236}">
                <a16:creationId xmlns:a16="http://schemas.microsoft.com/office/drawing/2014/main" id="{F3ED14FB-FDD2-0243-CE93-551175AC0910}"/>
              </a:ext>
            </a:extLst>
          </p:cNvPr>
          <p:cNvSpPr/>
          <p:nvPr/>
        </p:nvSpPr>
        <p:spPr>
          <a:xfrm>
            <a:off x="941796" y="4806755"/>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r>
              <a:rPr lang="fr-FR" b="1" dirty="0">
                <a:solidFill>
                  <a:schemeClr val="tx1"/>
                </a:solidFill>
              </a:rPr>
              <a:t>	</a:t>
            </a:r>
            <a:r>
              <a:rPr lang="fr-FR" i="1" dirty="0">
                <a:solidFill>
                  <a:schemeClr val="tx1"/>
                </a:solidFill>
              </a:rPr>
              <a:t>Inter trial</a:t>
            </a:r>
          </a:p>
          <a:p>
            <a:endParaRPr lang="fr-FR" dirty="0">
              <a:solidFill>
                <a:schemeClr val="tx1"/>
              </a:solidFill>
            </a:endParaRPr>
          </a:p>
        </p:txBody>
      </p:sp>
    </p:spTree>
    <p:extLst>
      <p:ext uri="{BB962C8B-B14F-4D97-AF65-F5344CB8AC3E}">
        <p14:creationId xmlns:p14="http://schemas.microsoft.com/office/powerpoint/2010/main" val="2763591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Approfondissement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Mise en place d’un dossier contenant des exemples fonctionnels de code pour chacun des paradigmes pouvant être pertinents. </a:t>
            </a:r>
          </a:p>
          <a:p>
            <a:endParaRPr lang="fr-FR" dirty="0"/>
          </a:p>
          <a:p>
            <a:pPr marL="457200" lvl="1" indent="0">
              <a:buNone/>
            </a:pPr>
            <a:r>
              <a:rPr lang="fr-FR" dirty="0"/>
              <a:t>	- Etape 1 : Utilisation de la librairie de base </a:t>
            </a:r>
            <a:r>
              <a:rPr lang="fr-FR" dirty="0" err="1"/>
              <a:t>jsPsych</a:t>
            </a:r>
            <a:r>
              <a:rPr lang="fr-FR" dirty="0"/>
              <a:t> et plugins codés,</a:t>
            </a:r>
          </a:p>
          <a:p>
            <a:pPr marL="457200" lvl="1" indent="0">
              <a:buNone/>
            </a:pPr>
            <a:r>
              <a:rPr lang="fr-FR" dirty="0"/>
              <a:t>	- Etape 2 : Développement d’une gamme de plugins dédiés à l’audio, </a:t>
            </a:r>
          </a:p>
        </p:txBody>
      </p:sp>
    </p:spTree>
    <p:extLst>
      <p:ext uri="{BB962C8B-B14F-4D97-AF65-F5344CB8AC3E}">
        <p14:creationId xmlns:p14="http://schemas.microsoft.com/office/powerpoint/2010/main" val="167314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Les contraintes</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pPr marL="0" indent="0">
              <a:buNone/>
            </a:pPr>
            <a:endParaRPr lang="fr-FR" dirty="0"/>
          </a:p>
          <a:p>
            <a:pPr>
              <a:buFontTx/>
              <a:buChar char="-"/>
            </a:pPr>
            <a:r>
              <a:rPr lang="fr-FR" dirty="0"/>
              <a:t>Conserver la précision permise en laboratoire,</a:t>
            </a:r>
          </a:p>
          <a:p>
            <a:pPr>
              <a:buFontTx/>
              <a:buChar char="-"/>
            </a:pPr>
            <a:r>
              <a:rPr lang="fr-FR" dirty="0"/>
              <a:t>Mesure précise des conditions expérimentales.</a:t>
            </a:r>
          </a:p>
          <a:p>
            <a:pPr marL="0" indent="0">
              <a:buNone/>
            </a:pPr>
            <a:endParaRPr lang="fr-FR" dirty="0"/>
          </a:p>
        </p:txBody>
      </p:sp>
    </p:spTree>
    <p:extLst>
      <p:ext uri="{BB962C8B-B14F-4D97-AF65-F5344CB8AC3E}">
        <p14:creationId xmlns:p14="http://schemas.microsoft.com/office/powerpoint/2010/main" val="12488557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Approfondissement </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Calqué sur le dossier </a:t>
            </a:r>
            <a:r>
              <a:rPr lang="fr-FR" i="1" dirty="0" err="1"/>
              <a:t>example</a:t>
            </a:r>
            <a:r>
              <a:rPr lang="fr-FR" dirty="0"/>
              <a:t> de </a:t>
            </a:r>
            <a:r>
              <a:rPr lang="fr-FR" dirty="0" err="1"/>
              <a:t>jsPsych</a:t>
            </a:r>
            <a:r>
              <a:rPr lang="fr-FR" dirty="0"/>
              <a:t>, créer un dossier pour l’audio.</a:t>
            </a:r>
          </a:p>
          <a:p>
            <a:endParaRPr lang="fr-FR" dirty="0"/>
          </a:p>
          <a:p>
            <a:pPr>
              <a:buFontTx/>
              <a:buChar char="-"/>
            </a:pPr>
            <a:r>
              <a:rPr lang="fr-FR" dirty="0" err="1"/>
              <a:t>jsPsych_audio</a:t>
            </a:r>
            <a:r>
              <a:rPr lang="fr-FR" dirty="0"/>
              <a:t> </a:t>
            </a:r>
          </a:p>
          <a:p>
            <a:pPr marL="457200" lvl="1" indent="0">
              <a:buNone/>
            </a:pPr>
            <a:endParaRPr lang="fr-FR" dirty="0"/>
          </a:p>
        </p:txBody>
      </p:sp>
      <p:pic>
        <p:nvPicPr>
          <p:cNvPr id="5" name="Image 4">
            <a:extLst>
              <a:ext uri="{FF2B5EF4-FFF2-40B4-BE49-F238E27FC236}">
                <a16:creationId xmlns:a16="http://schemas.microsoft.com/office/drawing/2014/main" id="{9E0BCEE2-F309-8A4E-9F61-0D072973681D}"/>
              </a:ext>
            </a:extLst>
          </p:cNvPr>
          <p:cNvPicPr>
            <a:picLocks noChangeAspect="1"/>
          </p:cNvPicPr>
          <p:nvPr/>
        </p:nvPicPr>
        <p:blipFill>
          <a:blip r:embed="rId3"/>
          <a:stretch>
            <a:fillRect/>
          </a:stretch>
        </p:blipFill>
        <p:spPr>
          <a:xfrm>
            <a:off x="4587410" y="2619350"/>
            <a:ext cx="3405883" cy="3669433"/>
          </a:xfrm>
          <a:prstGeom prst="rect">
            <a:avLst/>
          </a:prstGeom>
        </p:spPr>
      </p:pic>
    </p:spTree>
    <p:extLst>
      <p:ext uri="{BB962C8B-B14F-4D97-AF65-F5344CB8AC3E}">
        <p14:creationId xmlns:p14="http://schemas.microsoft.com/office/powerpoint/2010/main" val="3981116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a:xfrm>
            <a:off x="838200" y="490360"/>
            <a:ext cx="10515600" cy="4351338"/>
          </a:xfrm>
        </p:spPr>
        <p:txBody>
          <a:bodyPr/>
          <a:lstStyle/>
          <a:p>
            <a:r>
              <a:rPr lang="fr-FR" dirty="0"/>
              <a:t>Deux façons de permettre l’adaptation des expériences.</a:t>
            </a:r>
          </a:p>
          <a:p>
            <a:pPr marL="0" indent="0">
              <a:buNone/>
            </a:pPr>
            <a:r>
              <a:rPr lang="fr-FR" dirty="0"/>
              <a:t>		- Fichier </a:t>
            </a:r>
            <a:r>
              <a:rPr lang="fr-FR" i="1" dirty="0" err="1"/>
              <a:t>parametres.js</a:t>
            </a:r>
            <a:endParaRPr lang="fr-FR" i="1" dirty="0"/>
          </a:p>
          <a:p>
            <a:pPr marL="0" indent="0">
              <a:buNone/>
            </a:pPr>
            <a:r>
              <a:rPr lang="fr-FR" i="1" dirty="0"/>
              <a:t>		- </a:t>
            </a:r>
            <a:r>
              <a:rPr lang="fr-FR" dirty="0"/>
              <a:t>Paramètres modifiables dans l’en-tête</a:t>
            </a:r>
          </a:p>
          <a:p>
            <a:endParaRPr lang="fr-FR" dirty="0"/>
          </a:p>
        </p:txBody>
      </p:sp>
      <p:pic>
        <p:nvPicPr>
          <p:cNvPr id="3" name="Image 2">
            <a:extLst>
              <a:ext uri="{FF2B5EF4-FFF2-40B4-BE49-F238E27FC236}">
                <a16:creationId xmlns:a16="http://schemas.microsoft.com/office/drawing/2014/main" id="{B299492F-698D-85FC-CB39-600BD746D497}"/>
              </a:ext>
            </a:extLst>
          </p:cNvPr>
          <p:cNvPicPr>
            <a:picLocks noChangeAspect="1"/>
          </p:cNvPicPr>
          <p:nvPr/>
        </p:nvPicPr>
        <p:blipFill>
          <a:blip r:embed="rId3"/>
          <a:stretch>
            <a:fillRect/>
          </a:stretch>
        </p:blipFill>
        <p:spPr>
          <a:xfrm>
            <a:off x="1578610" y="2730327"/>
            <a:ext cx="3930650" cy="3033797"/>
          </a:xfrm>
          <a:prstGeom prst="rect">
            <a:avLst/>
          </a:prstGeom>
        </p:spPr>
      </p:pic>
      <p:pic>
        <p:nvPicPr>
          <p:cNvPr id="6" name="Image 5">
            <a:extLst>
              <a:ext uri="{FF2B5EF4-FFF2-40B4-BE49-F238E27FC236}">
                <a16:creationId xmlns:a16="http://schemas.microsoft.com/office/drawing/2014/main" id="{8C66447F-2C50-9192-8C4A-0F32A3779371}"/>
              </a:ext>
            </a:extLst>
          </p:cNvPr>
          <p:cNvPicPr>
            <a:picLocks noChangeAspect="1"/>
          </p:cNvPicPr>
          <p:nvPr/>
        </p:nvPicPr>
        <p:blipFill>
          <a:blip r:embed="rId4"/>
          <a:stretch>
            <a:fillRect/>
          </a:stretch>
        </p:blipFill>
        <p:spPr>
          <a:xfrm>
            <a:off x="7378153" y="2228850"/>
            <a:ext cx="2478317" cy="4457700"/>
          </a:xfrm>
          <a:prstGeom prst="rect">
            <a:avLst/>
          </a:prstGeom>
        </p:spPr>
      </p:pic>
    </p:spTree>
    <p:extLst>
      <p:ext uri="{BB962C8B-B14F-4D97-AF65-F5344CB8AC3E}">
        <p14:creationId xmlns:p14="http://schemas.microsoft.com/office/powerpoint/2010/main" val="32929499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Approfondissement</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r>
              <a:rPr lang="fr-FR" dirty="0"/>
              <a:t>Démonstrateur pour certaines taches : </a:t>
            </a:r>
          </a:p>
          <a:p>
            <a:endParaRPr lang="fr-FR" dirty="0"/>
          </a:p>
          <a:p>
            <a:pPr marL="0" indent="0">
              <a:buNone/>
            </a:pPr>
            <a:r>
              <a:rPr lang="fr-FR" dirty="0"/>
              <a:t>			</a:t>
            </a:r>
          </a:p>
          <a:p>
            <a:pPr marL="0" indent="0">
              <a:buNone/>
            </a:pPr>
            <a:r>
              <a:rPr lang="fr-FR" dirty="0"/>
              <a:t>			</a:t>
            </a:r>
            <a:r>
              <a:rPr lang="fr-FR" b="1" dirty="0"/>
              <a:t>https://jqw93klkjx.cognition.run/</a:t>
            </a:r>
          </a:p>
        </p:txBody>
      </p:sp>
    </p:spTree>
    <p:extLst>
      <p:ext uri="{BB962C8B-B14F-4D97-AF65-F5344CB8AC3E}">
        <p14:creationId xmlns:p14="http://schemas.microsoft.com/office/powerpoint/2010/main" val="117995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Approfondissement</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endParaRPr lang="fr-FR" b="1" dirty="0"/>
          </a:p>
        </p:txBody>
      </p:sp>
      <p:pic>
        <p:nvPicPr>
          <p:cNvPr id="3" name="Image 2">
            <a:extLst>
              <a:ext uri="{FF2B5EF4-FFF2-40B4-BE49-F238E27FC236}">
                <a16:creationId xmlns:a16="http://schemas.microsoft.com/office/drawing/2014/main" id="{6022BAA3-4365-C69A-08E7-1B016FFE7B0C}"/>
              </a:ext>
            </a:extLst>
          </p:cNvPr>
          <p:cNvPicPr>
            <a:picLocks noChangeAspect="1"/>
          </p:cNvPicPr>
          <p:nvPr/>
        </p:nvPicPr>
        <p:blipFill>
          <a:blip r:embed="rId3"/>
          <a:stretch>
            <a:fillRect/>
          </a:stretch>
        </p:blipFill>
        <p:spPr>
          <a:xfrm>
            <a:off x="2628900" y="1825625"/>
            <a:ext cx="6934200" cy="4279900"/>
          </a:xfrm>
          <a:prstGeom prst="rect">
            <a:avLst/>
          </a:prstGeom>
        </p:spPr>
      </p:pic>
    </p:spTree>
    <p:extLst>
      <p:ext uri="{BB962C8B-B14F-4D97-AF65-F5344CB8AC3E}">
        <p14:creationId xmlns:p14="http://schemas.microsoft.com/office/powerpoint/2010/main" val="2500333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Approfondissement</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pic>
        <p:nvPicPr>
          <p:cNvPr id="5" name="Espace réservé du contenu 4">
            <a:extLst>
              <a:ext uri="{FF2B5EF4-FFF2-40B4-BE49-F238E27FC236}">
                <a16:creationId xmlns:a16="http://schemas.microsoft.com/office/drawing/2014/main" id="{35F1EB6E-1748-51B1-C39E-5F5B656084A6}"/>
              </a:ext>
            </a:extLst>
          </p:cNvPr>
          <p:cNvPicPr>
            <a:picLocks noGrp="1" noChangeAspect="1"/>
          </p:cNvPicPr>
          <p:nvPr>
            <p:ph idx="1"/>
          </p:nvPr>
        </p:nvPicPr>
        <p:blipFill>
          <a:blip r:embed="rId3"/>
          <a:stretch>
            <a:fillRect/>
          </a:stretch>
        </p:blipFill>
        <p:spPr>
          <a:xfrm>
            <a:off x="3169064" y="1825625"/>
            <a:ext cx="5853871" cy="4351338"/>
          </a:xfrm>
          <a:prstGeom prst="rect">
            <a:avLst/>
          </a:prstGeom>
        </p:spPr>
      </p:pic>
    </p:spTree>
    <p:extLst>
      <p:ext uri="{BB962C8B-B14F-4D97-AF65-F5344CB8AC3E}">
        <p14:creationId xmlns:p14="http://schemas.microsoft.com/office/powerpoint/2010/main" val="891563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Utilisation au sein de l’équipe</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772C0EC7-D856-CA45-38A5-352E0DF5457F}"/>
              </a:ext>
            </a:extLst>
          </p:cNvPr>
          <p:cNvSpPr>
            <a:spLocks noGrp="1"/>
          </p:cNvSpPr>
          <p:nvPr>
            <p:ph idx="1"/>
          </p:nvPr>
        </p:nvSpPr>
        <p:spPr/>
        <p:txBody>
          <a:bodyPr>
            <a:normAutofit lnSpcReduction="10000"/>
          </a:bodyPr>
          <a:lstStyle/>
          <a:p>
            <a:pPr marL="0" indent="0">
              <a:buNone/>
            </a:pPr>
            <a:r>
              <a:rPr lang="fr-FR" dirty="0"/>
              <a:t>Baptiste :</a:t>
            </a:r>
          </a:p>
          <a:p>
            <a:pPr marL="0" indent="0">
              <a:buNone/>
            </a:pPr>
            <a:r>
              <a:rPr lang="fr-FR" dirty="0"/>
              <a:t>	- SART (</a:t>
            </a:r>
            <a:r>
              <a:rPr lang="fr-FR" i="1" dirty="0" err="1"/>
              <a:t>Sustained</a:t>
            </a:r>
            <a:r>
              <a:rPr lang="fr-FR" i="1" dirty="0"/>
              <a:t> Attention to </a:t>
            </a:r>
            <a:r>
              <a:rPr lang="fr-FR" i="1" dirty="0" err="1"/>
              <a:t>Response</a:t>
            </a:r>
            <a:r>
              <a:rPr lang="fr-FR" i="1" dirty="0"/>
              <a:t> </a:t>
            </a:r>
            <a:r>
              <a:rPr lang="fr-FR" i="1" dirty="0" err="1"/>
              <a:t>Task</a:t>
            </a:r>
            <a:r>
              <a:rPr lang="fr-FR" dirty="0"/>
              <a:t>)</a:t>
            </a:r>
          </a:p>
          <a:p>
            <a:pPr marL="0" indent="0">
              <a:buNone/>
            </a:pPr>
            <a:r>
              <a:rPr lang="fr-FR" dirty="0"/>
              <a:t>	- ISE ( )</a:t>
            </a:r>
          </a:p>
          <a:p>
            <a:pPr marL="0" indent="0">
              <a:buNone/>
            </a:pPr>
            <a:endParaRPr lang="fr-FR" dirty="0"/>
          </a:p>
          <a:p>
            <a:pPr marL="0" indent="0">
              <a:buNone/>
            </a:pPr>
            <a:r>
              <a:rPr lang="fr-FR" dirty="0"/>
              <a:t>Victor : </a:t>
            </a:r>
          </a:p>
          <a:p>
            <a:pPr marL="0" indent="0">
              <a:buNone/>
            </a:pPr>
            <a:r>
              <a:rPr lang="fr-FR" dirty="0"/>
              <a:t>	- BWS (</a:t>
            </a:r>
            <a:r>
              <a:rPr lang="fr-FR" i="1" dirty="0"/>
              <a:t>Best/</a:t>
            </a:r>
            <a:r>
              <a:rPr lang="fr-FR" i="1" dirty="0" err="1"/>
              <a:t>Worst</a:t>
            </a:r>
            <a:r>
              <a:rPr lang="fr-FR" i="1" dirty="0"/>
              <a:t> </a:t>
            </a:r>
            <a:r>
              <a:rPr lang="fr-FR" i="1" dirty="0" err="1"/>
              <a:t>Scaling</a:t>
            </a:r>
            <a:r>
              <a:rPr lang="fr-FR" dirty="0"/>
              <a:t>) </a:t>
            </a:r>
          </a:p>
          <a:p>
            <a:pPr marL="0" indent="0">
              <a:buNone/>
            </a:pPr>
            <a:endParaRPr lang="fr-FR" dirty="0"/>
          </a:p>
          <a:p>
            <a:pPr marL="0" indent="0">
              <a:buNone/>
            </a:pPr>
            <a:r>
              <a:rPr lang="fr-FR" dirty="0"/>
              <a:t>Nadia : </a:t>
            </a:r>
          </a:p>
          <a:p>
            <a:pPr marL="0" indent="0">
              <a:buNone/>
            </a:pPr>
            <a:r>
              <a:rPr lang="fr-FR" dirty="0"/>
              <a:t>	- </a:t>
            </a:r>
            <a:r>
              <a:rPr lang="fr-FR" dirty="0" err="1"/>
              <a:t>Heart</a:t>
            </a:r>
            <a:r>
              <a:rPr lang="fr-FR" dirty="0"/>
              <a:t> Rate perception in Voice. </a:t>
            </a:r>
          </a:p>
        </p:txBody>
      </p:sp>
    </p:spTree>
    <p:extLst>
      <p:ext uri="{BB962C8B-B14F-4D97-AF65-F5344CB8AC3E}">
        <p14:creationId xmlns:p14="http://schemas.microsoft.com/office/powerpoint/2010/main" val="834360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a:xfrm>
            <a:off x="838200" y="-274955"/>
            <a:ext cx="10515600" cy="1325563"/>
          </a:xfrm>
        </p:spPr>
        <p:txBody>
          <a:bodyPr/>
          <a:lstStyle/>
          <a:p>
            <a:r>
              <a:rPr lang="fr-FR" dirty="0"/>
              <a:t>Structure SART</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D2249EB5-9D2C-3047-986F-133DF29A7AB1}"/>
              </a:ext>
            </a:extLst>
          </p:cNvPr>
          <p:cNvSpPr>
            <a:spLocks noGrp="1"/>
          </p:cNvSpPr>
          <p:nvPr>
            <p:ph idx="1"/>
          </p:nvPr>
        </p:nvSpPr>
        <p:spPr/>
        <p:txBody>
          <a:bodyPr/>
          <a:lstStyle/>
          <a:p>
            <a:pPr marL="0" indent="0">
              <a:buNone/>
            </a:pPr>
            <a:endParaRPr lang="fr-FR" i="1" dirty="0"/>
          </a:p>
        </p:txBody>
      </p:sp>
      <p:sp>
        <p:nvSpPr>
          <p:cNvPr id="3" name="Rectangle 2">
            <a:extLst>
              <a:ext uri="{FF2B5EF4-FFF2-40B4-BE49-F238E27FC236}">
                <a16:creationId xmlns:a16="http://schemas.microsoft.com/office/drawing/2014/main" id="{209154BC-1DC2-8B4B-AC4E-68BC496971EF}"/>
              </a:ext>
            </a:extLst>
          </p:cNvPr>
          <p:cNvSpPr/>
          <p:nvPr/>
        </p:nvSpPr>
        <p:spPr>
          <a:xfrm>
            <a:off x="838199" y="681038"/>
            <a:ext cx="10515600" cy="5966342"/>
          </a:xfrm>
          <a:prstGeom prst="rect">
            <a:avLst/>
          </a:prstGeom>
          <a:solidFill>
            <a:schemeClr val="accent1">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endParaRPr lang="fr-FR" dirty="0">
              <a:solidFill>
                <a:schemeClr val="tx1"/>
              </a:solidFill>
            </a:endParaRPr>
          </a:p>
          <a:p>
            <a:endParaRPr lang="fr-FR" dirty="0">
              <a:solidFill>
                <a:schemeClr val="tx1"/>
              </a:solidFill>
            </a:endParaRPr>
          </a:p>
          <a:p>
            <a:endParaRPr lang="fr-FR" dirty="0">
              <a:solidFill>
                <a:schemeClr val="accent1">
                  <a:lumMod val="60000"/>
                  <a:lumOff val="40000"/>
                </a:schemeClr>
              </a:solidFill>
            </a:endParaRPr>
          </a:p>
        </p:txBody>
      </p:sp>
      <p:sp>
        <p:nvSpPr>
          <p:cNvPr id="14" name="Rectangle 13">
            <a:extLst>
              <a:ext uri="{FF2B5EF4-FFF2-40B4-BE49-F238E27FC236}">
                <a16:creationId xmlns:a16="http://schemas.microsoft.com/office/drawing/2014/main" id="{BFAAD4ED-F239-D15D-DE11-66A5E78B0573}"/>
              </a:ext>
            </a:extLst>
          </p:cNvPr>
          <p:cNvSpPr/>
          <p:nvPr/>
        </p:nvSpPr>
        <p:spPr>
          <a:xfrm>
            <a:off x="925956" y="2500992"/>
            <a:ext cx="7600824" cy="2975757"/>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Loop 2</a:t>
            </a:r>
          </a:p>
        </p:txBody>
      </p:sp>
      <p:sp>
        <p:nvSpPr>
          <p:cNvPr id="6" name="Rectangle 5">
            <a:extLst>
              <a:ext uri="{FF2B5EF4-FFF2-40B4-BE49-F238E27FC236}">
                <a16:creationId xmlns:a16="http://schemas.microsoft.com/office/drawing/2014/main" id="{AD5AFDF6-949B-8948-8F0C-D085971F1FF9}"/>
              </a:ext>
            </a:extLst>
          </p:cNvPr>
          <p:cNvSpPr/>
          <p:nvPr/>
        </p:nvSpPr>
        <p:spPr>
          <a:xfrm>
            <a:off x="997876" y="2879933"/>
            <a:ext cx="7438491" cy="2023537"/>
          </a:xfrm>
          <a:prstGeom prst="rect">
            <a:avLst/>
          </a:prstGeom>
          <a:solidFill>
            <a:schemeClr val="accent1">
              <a:lumMod val="60000"/>
              <a:lumOff val="4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dirty="0">
                <a:solidFill>
                  <a:schemeClr val="tx1"/>
                </a:solidFill>
              </a:rPr>
              <a:t>Loop 1</a:t>
            </a:r>
          </a:p>
          <a:p>
            <a:pPr algn="ctr"/>
            <a:endParaRPr lang="fr-FR" dirty="0">
              <a:solidFill>
                <a:schemeClr val="tx1"/>
              </a:solidFill>
            </a:endParaRPr>
          </a:p>
        </p:txBody>
      </p:sp>
      <p:sp>
        <p:nvSpPr>
          <p:cNvPr id="7" name="Rectangle 6">
            <a:extLst>
              <a:ext uri="{FF2B5EF4-FFF2-40B4-BE49-F238E27FC236}">
                <a16:creationId xmlns:a16="http://schemas.microsoft.com/office/drawing/2014/main" id="{776AB1F3-A8EC-0644-85B8-74A22A9B7D0A}"/>
              </a:ext>
            </a:extLst>
          </p:cNvPr>
          <p:cNvSpPr/>
          <p:nvPr/>
        </p:nvSpPr>
        <p:spPr>
          <a:xfrm>
            <a:off x="1057807" y="3291477"/>
            <a:ext cx="7306641"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r>
              <a:rPr lang="fr-FR" b="1" dirty="0">
                <a:solidFill>
                  <a:schemeClr val="tx1"/>
                </a:solidFill>
              </a:rPr>
              <a:t>	</a:t>
            </a:r>
            <a:r>
              <a:rPr lang="fr-FR" dirty="0">
                <a:solidFill>
                  <a:schemeClr val="tx1"/>
                </a:solidFill>
              </a:rPr>
              <a:t>Stimulus		 	[</a:t>
            </a:r>
            <a:r>
              <a:rPr lang="fr-FR" i="1" dirty="0" err="1">
                <a:solidFill>
                  <a:schemeClr val="tx1"/>
                </a:solidFill>
              </a:rPr>
              <a:t>SpaceBar</a:t>
            </a:r>
            <a:r>
              <a:rPr lang="fr-FR" dirty="0">
                <a:solidFill>
                  <a:schemeClr val="tx1"/>
                </a:solidFill>
              </a:rPr>
              <a:t>]</a:t>
            </a:r>
          </a:p>
        </p:txBody>
      </p:sp>
      <p:sp>
        <p:nvSpPr>
          <p:cNvPr id="8" name="Rectangle 7">
            <a:extLst>
              <a:ext uri="{FF2B5EF4-FFF2-40B4-BE49-F238E27FC236}">
                <a16:creationId xmlns:a16="http://schemas.microsoft.com/office/drawing/2014/main" id="{E445D3B5-13EC-254F-8310-7B9D1A5C0FDF}"/>
              </a:ext>
            </a:extLst>
          </p:cNvPr>
          <p:cNvSpPr/>
          <p:nvPr/>
        </p:nvSpPr>
        <p:spPr>
          <a:xfrm>
            <a:off x="1057807" y="3834289"/>
            <a:ext cx="7306641" cy="444374"/>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r>
              <a:rPr lang="fr-FR" b="1" dirty="0">
                <a:solidFill>
                  <a:schemeClr val="tx1"/>
                </a:solidFill>
              </a:rPr>
              <a:t>	</a:t>
            </a:r>
            <a:r>
              <a:rPr lang="fr-FR" dirty="0">
                <a:solidFill>
                  <a:schemeClr val="tx1"/>
                </a:solidFill>
              </a:rPr>
              <a:t>Masque			[</a:t>
            </a:r>
            <a:r>
              <a:rPr lang="fr-FR" i="1" dirty="0" err="1">
                <a:solidFill>
                  <a:schemeClr val="tx1"/>
                </a:solidFill>
              </a:rPr>
              <a:t>SpaceBar</a:t>
            </a:r>
            <a:r>
              <a:rPr lang="fr-FR" dirty="0">
                <a:solidFill>
                  <a:schemeClr val="tx1"/>
                </a:solidFill>
              </a:rPr>
              <a:t>]</a:t>
            </a:r>
            <a:endParaRPr lang="fr-FR" i="1" dirty="0">
              <a:solidFill>
                <a:schemeClr val="tx1"/>
              </a:solidFill>
            </a:endParaRPr>
          </a:p>
        </p:txBody>
      </p:sp>
      <p:sp>
        <p:nvSpPr>
          <p:cNvPr id="9" name="Rectangle 8">
            <a:extLst>
              <a:ext uri="{FF2B5EF4-FFF2-40B4-BE49-F238E27FC236}">
                <a16:creationId xmlns:a16="http://schemas.microsoft.com/office/drawing/2014/main" id="{8D92BC27-EFDE-D1F0-6F71-CCD4ACDD822C}"/>
              </a:ext>
            </a:extLst>
          </p:cNvPr>
          <p:cNvSpPr/>
          <p:nvPr/>
        </p:nvSpPr>
        <p:spPr>
          <a:xfrm>
            <a:off x="1057806" y="4377102"/>
            <a:ext cx="7306641" cy="444374"/>
          </a:xfrm>
          <a:prstGeom prst="rect">
            <a:avLst/>
          </a:prstGeom>
          <a:solidFill>
            <a:schemeClr val="accent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htmlKeyboardResponse</a:t>
            </a:r>
            <a:r>
              <a:rPr lang="fr-FR" b="1" dirty="0">
                <a:solidFill>
                  <a:schemeClr val="tx1"/>
                </a:solidFill>
              </a:rPr>
              <a:t>	</a:t>
            </a:r>
            <a:r>
              <a:rPr lang="fr-FR" dirty="0">
                <a:solidFill>
                  <a:schemeClr val="tx1"/>
                </a:solidFill>
              </a:rPr>
              <a:t>Feedback réponse</a:t>
            </a:r>
            <a:r>
              <a:rPr lang="fr-FR" i="1" dirty="0">
                <a:solidFill>
                  <a:schemeClr val="tx1"/>
                </a:solidFill>
              </a:rPr>
              <a:t>		</a:t>
            </a:r>
            <a:r>
              <a:rPr lang="fr-FR" dirty="0">
                <a:solidFill>
                  <a:schemeClr val="tx1"/>
                </a:solidFill>
              </a:rPr>
              <a:t>[</a:t>
            </a:r>
            <a:r>
              <a:rPr lang="fr-FR" i="1" dirty="0">
                <a:solidFill>
                  <a:schemeClr val="tx1"/>
                </a:solidFill>
              </a:rPr>
              <a:t>NOKEYS</a:t>
            </a:r>
            <a:r>
              <a:rPr lang="fr-FR" dirty="0">
                <a:solidFill>
                  <a:schemeClr val="tx1"/>
                </a:solidFill>
              </a:rPr>
              <a:t>]</a:t>
            </a:r>
          </a:p>
          <a:p>
            <a:endParaRPr lang="fr-FR" b="1" dirty="0">
              <a:solidFill>
                <a:schemeClr val="tx1"/>
              </a:solidFill>
            </a:endParaRPr>
          </a:p>
          <a:p>
            <a:endParaRPr lang="fr-FR" b="1" dirty="0">
              <a:solidFill>
                <a:schemeClr val="tx1"/>
              </a:solidFill>
            </a:endParaRPr>
          </a:p>
        </p:txBody>
      </p:sp>
      <p:sp>
        <p:nvSpPr>
          <p:cNvPr id="10" name="Rectangle 9">
            <a:extLst>
              <a:ext uri="{FF2B5EF4-FFF2-40B4-BE49-F238E27FC236}">
                <a16:creationId xmlns:a16="http://schemas.microsoft.com/office/drawing/2014/main" id="{3C37DA80-C919-926F-00D4-C7900A7F4161}"/>
              </a:ext>
            </a:extLst>
          </p:cNvPr>
          <p:cNvSpPr/>
          <p:nvPr/>
        </p:nvSpPr>
        <p:spPr>
          <a:xfrm>
            <a:off x="943505" y="1321454"/>
            <a:ext cx="7583275"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u="sng" dirty="0">
                <a:solidFill>
                  <a:schemeClr val="tx1"/>
                </a:solidFill>
              </a:rPr>
              <a:t>Instructions</a:t>
            </a:r>
            <a:r>
              <a:rPr lang="fr-FR" dirty="0">
                <a:solidFill>
                  <a:schemeClr val="tx1"/>
                </a:solidFill>
              </a:rPr>
              <a:t>	 	[</a:t>
            </a:r>
            <a:r>
              <a:rPr lang="fr-FR" i="1" dirty="0">
                <a:solidFill>
                  <a:schemeClr val="tx1"/>
                </a:solidFill>
              </a:rPr>
              <a:t>Continuer</a:t>
            </a:r>
            <a:r>
              <a:rPr lang="fr-FR" dirty="0">
                <a:solidFill>
                  <a:schemeClr val="tx1"/>
                </a:solidFill>
              </a:rPr>
              <a:t>]</a:t>
            </a:r>
          </a:p>
        </p:txBody>
      </p:sp>
      <p:sp>
        <p:nvSpPr>
          <p:cNvPr id="13" name="Rectangle 12">
            <a:extLst>
              <a:ext uri="{FF2B5EF4-FFF2-40B4-BE49-F238E27FC236}">
                <a16:creationId xmlns:a16="http://schemas.microsoft.com/office/drawing/2014/main" id="{14871DF3-D219-FE17-DDD9-88C8AF4186C9}"/>
              </a:ext>
            </a:extLst>
          </p:cNvPr>
          <p:cNvSpPr/>
          <p:nvPr/>
        </p:nvSpPr>
        <p:spPr>
          <a:xfrm>
            <a:off x="943505" y="809751"/>
            <a:ext cx="7583275"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u="sng" dirty="0" err="1">
                <a:solidFill>
                  <a:schemeClr val="tx1"/>
                </a:solidFill>
              </a:rPr>
              <a:t>Welcome</a:t>
            </a:r>
            <a:r>
              <a:rPr lang="fr-FR" dirty="0">
                <a:solidFill>
                  <a:schemeClr val="tx1"/>
                </a:solidFill>
              </a:rPr>
              <a:t>	 		[</a:t>
            </a:r>
            <a:r>
              <a:rPr lang="fr-FR" i="1" dirty="0">
                <a:solidFill>
                  <a:schemeClr val="tx1"/>
                </a:solidFill>
              </a:rPr>
              <a:t>Continuer</a:t>
            </a:r>
            <a:r>
              <a:rPr lang="fr-FR" dirty="0">
                <a:solidFill>
                  <a:schemeClr val="tx1"/>
                </a:solidFill>
              </a:rPr>
              <a:t>]</a:t>
            </a:r>
          </a:p>
        </p:txBody>
      </p:sp>
      <p:sp>
        <p:nvSpPr>
          <p:cNvPr id="16" name="Rectangle 15">
            <a:extLst>
              <a:ext uri="{FF2B5EF4-FFF2-40B4-BE49-F238E27FC236}">
                <a16:creationId xmlns:a16="http://schemas.microsoft.com/office/drawing/2014/main" id="{4859369A-9B24-FC4B-96A7-C507A6F2DE05}"/>
              </a:ext>
            </a:extLst>
          </p:cNvPr>
          <p:cNvSpPr/>
          <p:nvPr/>
        </p:nvSpPr>
        <p:spPr>
          <a:xfrm>
            <a:off x="993037" y="4964067"/>
            <a:ext cx="7438491" cy="444374"/>
          </a:xfrm>
          <a:prstGeom prst="rect">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dirty="0">
                <a:solidFill>
                  <a:schemeClr val="tx1"/>
                </a:solidFill>
              </a:rPr>
              <a:t>Pause 		 	 [</a:t>
            </a:r>
            <a:r>
              <a:rPr lang="fr-FR" i="1" dirty="0">
                <a:solidFill>
                  <a:schemeClr val="tx1"/>
                </a:solidFill>
              </a:rPr>
              <a:t>Continuer</a:t>
            </a:r>
            <a:r>
              <a:rPr lang="fr-FR" dirty="0">
                <a:solidFill>
                  <a:schemeClr val="tx1"/>
                </a:solidFill>
              </a:rPr>
              <a:t>]</a:t>
            </a:r>
          </a:p>
        </p:txBody>
      </p:sp>
      <p:sp>
        <p:nvSpPr>
          <p:cNvPr id="17" name="Rectangle 16">
            <a:extLst>
              <a:ext uri="{FF2B5EF4-FFF2-40B4-BE49-F238E27FC236}">
                <a16:creationId xmlns:a16="http://schemas.microsoft.com/office/drawing/2014/main" id="{973264C6-9DDB-8DE3-675B-50D8E54ED908}"/>
              </a:ext>
            </a:extLst>
          </p:cNvPr>
          <p:cNvSpPr/>
          <p:nvPr/>
        </p:nvSpPr>
        <p:spPr>
          <a:xfrm>
            <a:off x="923300" y="6125145"/>
            <a:ext cx="7600824"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htmlButtonResponse</a:t>
            </a:r>
            <a:r>
              <a:rPr lang="fr-FR" b="1" dirty="0">
                <a:solidFill>
                  <a:schemeClr val="tx1"/>
                </a:solidFill>
              </a:rPr>
              <a:t>	</a:t>
            </a:r>
            <a:r>
              <a:rPr lang="fr-FR" u="sng" dirty="0">
                <a:solidFill>
                  <a:schemeClr val="tx1"/>
                </a:solidFill>
              </a:rPr>
              <a:t>Fin expérience</a:t>
            </a:r>
            <a:r>
              <a:rPr lang="fr-FR" dirty="0">
                <a:solidFill>
                  <a:schemeClr val="tx1"/>
                </a:solidFill>
              </a:rPr>
              <a:t>	 	  [</a:t>
            </a:r>
            <a:r>
              <a:rPr lang="fr-FR" i="1" dirty="0">
                <a:solidFill>
                  <a:schemeClr val="tx1"/>
                </a:solidFill>
              </a:rPr>
              <a:t>Continuer</a:t>
            </a:r>
            <a:r>
              <a:rPr lang="fr-FR" dirty="0">
                <a:solidFill>
                  <a:schemeClr val="tx1"/>
                </a:solidFill>
              </a:rPr>
              <a:t>]</a:t>
            </a:r>
          </a:p>
        </p:txBody>
      </p:sp>
      <p:sp>
        <p:nvSpPr>
          <p:cNvPr id="18" name="Rectangle 17">
            <a:extLst>
              <a:ext uri="{FF2B5EF4-FFF2-40B4-BE49-F238E27FC236}">
                <a16:creationId xmlns:a16="http://schemas.microsoft.com/office/drawing/2014/main" id="{40FD3F00-C704-0296-6FD0-B54E81525FE5}"/>
              </a:ext>
            </a:extLst>
          </p:cNvPr>
          <p:cNvSpPr/>
          <p:nvPr/>
        </p:nvSpPr>
        <p:spPr>
          <a:xfrm>
            <a:off x="923300" y="5602911"/>
            <a:ext cx="7600824" cy="444374"/>
          </a:xfrm>
          <a:prstGeom prst="rect">
            <a:avLst/>
          </a:prstGeom>
          <a:solidFill>
            <a:schemeClr val="accent1">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dirty="0" err="1">
                <a:solidFill>
                  <a:schemeClr val="tx1"/>
                </a:solidFill>
              </a:rPr>
              <a:t>surveyHtmlForm</a:t>
            </a:r>
            <a:r>
              <a:rPr lang="fr-FR" b="1" dirty="0">
                <a:solidFill>
                  <a:schemeClr val="tx1"/>
                </a:solidFill>
              </a:rPr>
              <a:t>		</a:t>
            </a:r>
            <a:r>
              <a:rPr lang="fr-FR" dirty="0">
                <a:solidFill>
                  <a:schemeClr val="tx1"/>
                </a:solidFill>
              </a:rPr>
              <a:t>Survey	 		  [</a:t>
            </a:r>
            <a:r>
              <a:rPr lang="fr-FR" i="1" dirty="0">
                <a:solidFill>
                  <a:schemeClr val="tx1"/>
                </a:solidFill>
              </a:rPr>
              <a:t>…</a:t>
            </a:r>
            <a:r>
              <a:rPr lang="fr-FR" dirty="0">
                <a:solidFill>
                  <a:schemeClr val="tx1"/>
                </a:solidFill>
              </a:rPr>
              <a:t>]</a:t>
            </a:r>
          </a:p>
        </p:txBody>
      </p:sp>
      <p:sp>
        <p:nvSpPr>
          <p:cNvPr id="19" name="Rectangle 18">
            <a:extLst>
              <a:ext uri="{FF2B5EF4-FFF2-40B4-BE49-F238E27FC236}">
                <a16:creationId xmlns:a16="http://schemas.microsoft.com/office/drawing/2014/main" id="{AD01CECC-451E-269B-63E4-F7AA9DB82CB6}"/>
              </a:ext>
            </a:extLst>
          </p:cNvPr>
          <p:cNvSpPr/>
          <p:nvPr/>
        </p:nvSpPr>
        <p:spPr>
          <a:xfrm>
            <a:off x="932075" y="1849295"/>
            <a:ext cx="7600824" cy="564687"/>
          </a:xfrm>
          <a:prstGeom prst="rect">
            <a:avLst/>
          </a:prstGeom>
          <a:solidFill>
            <a:schemeClr val="tx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fr-FR" b="1" i="1" dirty="0" err="1">
                <a:solidFill>
                  <a:schemeClr val="tx1"/>
                </a:solidFill>
              </a:rPr>
              <a:t>Pre-test</a:t>
            </a:r>
            <a:r>
              <a:rPr lang="fr-FR" b="1" i="1" dirty="0">
                <a:solidFill>
                  <a:schemeClr val="tx1"/>
                </a:solidFill>
              </a:rPr>
              <a:t> </a:t>
            </a:r>
            <a:r>
              <a:rPr lang="fr-FR" b="1" i="1" dirty="0" err="1">
                <a:solidFill>
                  <a:schemeClr val="tx1"/>
                </a:solidFill>
              </a:rPr>
              <a:t>listening</a:t>
            </a:r>
            <a:r>
              <a:rPr lang="fr-FR" b="1" i="1" dirty="0">
                <a:solidFill>
                  <a:schemeClr val="tx1"/>
                </a:solidFill>
              </a:rPr>
              <a:t> test</a:t>
            </a:r>
            <a:r>
              <a:rPr lang="fr-FR" b="1" dirty="0">
                <a:solidFill>
                  <a:schemeClr val="tx1"/>
                </a:solidFill>
              </a:rPr>
              <a:t>	</a:t>
            </a:r>
            <a:r>
              <a:rPr lang="fr-FR" dirty="0">
                <a:solidFill>
                  <a:schemeClr val="tx1"/>
                </a:solidFill>
              </a:rPr>
              <a:t>	 	</a:t>
            </a:r>
          </a:p>
        </p:txBody>
      </p:sp>
    </p:spTree>
    <p:extLst>
      <p:ext uri="{BB962C8B-B14F-4D97-AF65-F5344CB8AC3E}">
        <p14:creationId xmlns:p14="http://schemas.microsoft.com/office/powerpoint/2010/main" val="1944261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F813D-E3B4-A143-9CD3-FAA42891466F}"/>
              </a:ext>
            </a:extLst>
          </p:cNvPr>
          <p:cNvSpPr>
            <a:spLocks noGrp="1"/>
          </p:cNvSpPr>
          <p:nvPr>
            <p:ph type="title"/>
          </p:nvPr>
        </p:nvSpPr>
        <p:spPr/>
        <p:txBody>
          <a:bodyPr/>
          <a:lstStyle/>
          <a:p>
            <a:r>
              <a:rPr lang="fr-FR" dirty="0"/>
              <a:t>La suite</a:t>
            </a:r>
          </a:p>
        </p:txBody>
      </p:sp>
      <p:pic>
        <p:nvPicPr>
          <p:cNvPr id="23" name="Image 22">
            <a:extLst>
              <a:ext uri="{FF2B5EF4-FFF2-40B4-BE49-F238E27FC236}">
                <a16:creationId xmlns:a16="http://schemas.microsoft.com/office/drawing/2014/main" id="{7DA60513-9B9C-DD47-8D63-550543425052}"/>
              </a:ext>
            </a:extLst>
          </p:cNvPr>
          <p:cNvPicPr>
            <a:picLocks noChangeAspect="1"/>
          </p:cNvPicPr>
          <p:nvPr/>
        </p:nvPicPr>
        <p:blipFill>
          <a:blip r:embed="rId2"/>
          <a:stretch>
            <a:fillRect/>
          </a:stretch>
        </p:blipFill>
        <p:spPr>
          <a:xfrm>
            <a:off x="11168008" y="1"/>
            <a:ext cx="1023991" cy="685064"/>
          </a:xfrm>
          <a:prstGeom prst="rect">
            <a:avLst/>
          </a:prstGeom>
        </p:spPr>
      </p:pic>
      <p:sp>
        <p:nvSpPr>
          <p:cNvPr id="4" name="Espace réservé du contenu 3">
            <a:extLst>
              <a:ext uri="{FF2B5EF4-FFF2-40B4-BE49-F238E27FC236}">
                <a16:creationId xmlns:a16="http://schemas.microsoft.com/office/drawing/2014/main" id="{772C0EC7-D856-CA45-38A5-352E0DF5457F}"/>
              </a:ext>
            </a:extLst>
          </p:cNvPr>
          <p:cNvSpPr>
            <a:spLocks noGrp="1"/>
          </p:cNvSpPr>
          <p:nvPr>
            <p:ph idx="1"/>
          </p:nvPr>
        </p:nvSpPr>
        <p:spPr>
          <a:xfrm>
            <a:off x="838200" y="1997075"/>
            <a:ext cx="10515600" cy="4152265"/>
          </a:xfrm>
        </p:spPr>
        <p:txBody>
          <a:bodyPr>
            <a:normAutofit/>
          </a:bodyPr>
          <a:lstStyle/>
          <a:p>
            <a:pPr>
              <a:buFontTx/>
              <a:buChar char="-"/>
            </a:pPr>
            <a:r>
              <a:rPr lang="fr-FR" dirty="0"/>
              <a:t>Discuter des paradigmes manquants à ajouter,</a:t>
            </a:r>
          </a:p>
          <a:p>
            <a:pPr>
              <a:buFontTx/>
              <a:buChar char="-"/>
            </a:pPr>
            <a:r>
              <a:rPr lang="fr-FR" dirty="0"/>
              <a:t>Mise au propre de la banque d’expériences,</a:t>
            </a:r>
          </a:p>
          <a:p>
            <a:pPr>
              <a:buFontTx/>
              <a:buChar char="-"/>
            </a:pPr>
            <a:r>
              <a:rPr lang="fr-FR" dirty="0"/>
              <a:t>Ajout des éléments sur repo GitHub, </a:t>
            </a:r>
          </a:p>
          <a:p>
            <a:pPr>
              <a:buFontTx/>
              <a:buChar char="-"/>
            </a:pPr>
            <a:r>
              <a:rPr lang="fr-FR" dirty="0"/>
              <a:t>Documentation pour faciliter la prise en main.</a:t>
            </a:r>
          </a:p>
        </p:txBody>
      </p:sp>
    </p:spTree>
    <p:extLst>
      <p:ext uri="{BB962C8B-B14F-4D97-AF65-F5344CB8AC3E}">
        <p14:creationId xmlns:p14="http://schemas.microsoft.com/office/powerpoint/2010/main" val="1056492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3A9D3494-9CCB-A4CC-892E-9DD2EFC37391}"/>
              </a:ext>
            </a:extLst>
          </p:cNvPr>
          <p:cNvSpPr>
            <a:spLocks noGrp="1"/>
          </p:cNvSpPr>
          <p:nvPr>
            <p:ph type="title"/>
          </p:nvPr>
        </p:nvSpPr>
        <p:spPr>
          <a:xfrm>
            <a:off x="838200" y="2766218"/>
            <a:ext cx="10515600" cy="1325563"/>
          </a:xfrm>
        </p:spPr>
        <p:txBody>
          <a:bodyPr/>
          <a:lstStyle/>
          <a:p>
            <a:pPr algn="ctr"/>
            <a:r>
              <a:rPr lang="fr-FR" dirty="0"/>
              <a:t>Merci</a:t>
            </a:r>
          </a:p>
        </p:txBody>
      </p:sp>
    </p:spTree>
    <p:extLst>
      <p:ext uri="{BB962C8B-B14F-4D97-AF65-F5344CB8AC3E}">
        <p14:creationId xmlns:p14="http://schemas.microsoft.com/office/powerpoint/2010/main" val="159694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8B5E8D-B92F-7E4E-AFF7-0163296664D2}"/>
              </a:ext>
            </a:extLst>
          </p:cNvPr>
          <p:cNvSpPr>
            <a:spLocks noGrp="1"/>
          </p:cNvSpPr>
          <p:nvPr>
            <p:ph type="title"/>
          </p:nvPr>
        </p:nvSpPr>
        <p:spPr/>
        <p:txBody>
          <a:bodyPr/>
          <a:lstStyle/>
          <a:p>
            <a:r>
              <a:rPr lang="fr-FR" dirty="0"/>
              <a:t>Le langage de programmation</a:t>
            </a:r>
          </a:p>
        </p:txBody>
      </p:sp>
      <p:sp>
        <p:nvSpPr>
          <p:cNvPr id="3" name="Espace réservé du contenu 2">
            <a:extLst>
              <a:ext uri="{FF2B5EF4-FFF2-40B4-BE49-F238E27FC236}">
                <a16:creationId xmlns:a16="http://schemas.microsoft.com/office/drawing/2014/main" id="{5D879BC8-9005-2043-B2E7-F042EC538BB3}"/>
              </a:ext>
            </a:extLst>
          </p:cNvPr>
          <p:cNvSpPr>
            <a:spLocks noGrp="1"/>
          </p:cNvSpPr>
          <p:nvPr>
            <p:ph idx="1"/>
          </p:nvPr>
        </p:nvSpPr>
        <p:spPr/>
        <p:txBody>
          <a:bodyPr/>
          <a:lstStyle/>
          <a:p>
            <a:pPr marL="0" indent="0">
              <a:buNone/>
            </a:pPr>
            <a:endParaRPr lang="fr-FR" dirty="0"/>
          </a:p>
          <a:p>
            <a:pPr marL="0" indent="0">
              <a:buNone/>
            </a:pPr>
            <a:r>
              <a:rPr lang="fr-FR" dirty="0"/>
              <a:t>- Quel langage est le plus adapté au besoin ? </a:t>
            </a:r>
          </a:p>
          <a:p>
            <a:pPr marL="0" indent="0">
              <a:buNone/>
            </a:pPr>
            <a:endParaRPr lang="fr-FR" dirty="0"/>
          </a:p>
        </p:txBody>
      </p:sp>
      <p:pic>
        <p:nvPicPr>
          <p:cNvPr id="2050" name="Picture 2" descr="Langage Python : c'est quoi ? Que peut-on faire avec en 2022 ?">
            <a:extLst>
              <a:ext uri="{FF2B5EF4-FFF2-40B4-BE49-F238E27FC236}">
                <a16:creationId xmlns:a16="http://schemas.microsoft.com/office/drawing/2014/main" id="{454F0BA1-5032-4251-0E52-4473D0C55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04" y="3863656"/>
            <a:ext cx="235655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Script — Wikipédia">
            <a:extLst>
              <a:ext uri="{FF2B5EF4-FFF2-40B4-BE49-F238E27FC236}">
                <a16:creationId xmlns:a16="http://schemas.microsoft.com/office/drawing/2014/main" id="{C5F07D7A-E25E-7D13-1926-30D3D4B6F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643" y="3932709"/>
            <a:ext cx="903442" cy="90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0475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2205</Words>
  <Application>Microsoft Macintosh PowerPoint</Application>
  <PresentationFormat>Grand écran</PresentationFormat>
  <Paragraphs>545</Paragraphs>
  <Slides>88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88</vt:i4>
      </vt:variant>
    </vt:vector>
  </HeadingPairs>
  <TitlesOfParts>
    <vt:vector size="92" baseType="lpstr">
      <vt:lpstr>Arial</vt:lpstr>
      <vt:lpstr>Calibri</vt:lpstr>
      <vt:lpstr>Calibri Light</vt:lpstr>
      <vt:lpstr>Thème Office</vt:lpstr>
      <vt:lpstr>Etat des lieux outils d’expérimentation en ligne</vt:lpstr>
      <vt:lpstr>Objectif de la mission</vt:lpstr>
      <vt:lpstr>Etat des lieux </vt:lpstr>
      <vt:lpstr>Questions soulevées </vt:lpstr>
      <vt:lpstr>Les besoins</vt:lpstr>
      <vt:lpstr>Les besoins</vt:lpstr>
      <vt:lpstr>Les besoins</vt:lpstr>
      <vt:lpstr>Les contraintes</vt:lpstr>
      <vt:lpstr>Le langage de programmation</vt:lpstr>
      <vt:lpstr>Le langage de programmation</vt:lpstr>
      <vt:lpstr>Etat des lieux </vt:lpstr>
      <vt:lpstr>Etat des lieux </vt:lpstr>
      <vt:lpstr>Etat des lieux </vt:lpstr>
      <vt:lpstr>Etat des lieux </vt:lpstr>
      <vt:lpstr>Etat des lieux </vt:lpstr>
      <vt:lpstr>Comparaison outils d’expériences en ligne</vt:lpstr>
      <vt:lpstr>Résumé</vt:lpstr>
      <vt:lpstr>Facilité de prise en main</vt:lpstr>
      <vt:lpstr>lab.js </vt:lpstr>
      <vt:lpstr>lab.js</vt:lpstr>
      <vt:lpstr>lab.js</vt:lpstr>
      <vt:lpstr>lab.js</vt:lpstr>
      <vt:lpstr>lab.js</vt:lpstr>
      <vt:lpstr>jsPsych </vt:lpstr>
      <vt:lpstr>jsPsych</vt:lpstr>
      <vt:lpstr>Facilité de prise en main</vt:lpstr>
      <vt:lpstr>Modularité </vt:lpstr>
      <vt:lpstr>lab.js </vt:lpstr>
      <vt:lpstr>jsPsych</vt:lpstr>
      <vt:lpstr>Modularité</vt:lpstr>
      <vt:lpstr>Simplicité à produire  les paradigmes classiques</vt:lpstr>
      <vt:lpstr>lab.js</vt:lpstr>
      <vt:lpstr>jsPsych</vt:lpstr>
      <vt:lpstr>jsPsych</vt:lpstr>
      <vt:lpstr>jsPsych</vt:lpstr>
      <vt:lpstr>jsPsych</vt:lpstr>
      <vt:lpstr>Simplicité à produire  les paradigmes classiques</vt:lpstr>
      <vt:lpstr>Sélection d’un seul outil</vt:lpstr>
      <vt:lpstr>Sélection d’un seul outil </vt:lpstr>
      <vt:lpstr>Cognition.run</vt:lpstr>
      <vt:lpstr>Cognition.run</vt:lpstr>
      <vt:lpstr>Cognition.run</vt:lpstr>
      <vt:lpstr>Cognition.run</vt:lpstr>
      <vt:lpstr>Cognition.run</vt:lpstr>
      <vt:lpstr>jsPsych en pratique</vt:lpstr>
      <vt:lpstr>jsPsych - BWS</vt:lpstr>
      <vt:lpstr>jsPsych - BWS</vt:lpstr>
      <vt:lpstr>jsPsych - BWS</vt:lpstr>
      <vt:lpstr>jsPsych - BWS</vt:lpstr>
      <vt:lpstr>jsPsych - BWS</vt:lpstr>
      <vt:lpstr>jsPsych - BWS</vt:lpstr>
      <vt:lpstr>jsPsych - BWS</vt:lpstr>
      <vt:lpstr>jsPsych - BWS</vt:lpstr>
      <vt:lpstr>jsPsych - BWS</vt:lpstr>
      <vt:lpstr>jsPsych - BWS</vt:lpstr>
      <vt:lpstr>jsPsych - BWS</vt:lpstr>
      <vt:lpstr>jsPsych - BWS</vt:lpstr>
      <vt:lpstr>jsPsych - BWS</vt:lpstr>
      <vt:lpstr>jsPsych - psychoacoustique</vt:lpstr>
      <vt:lpstr>jsPsych - psychoacoustique</vt:lpstr>
      <vt:lpstr>jsPsych - psychoacoustique</vt:lpstr>
      <vt:lpstr>jsPsych - psychoacoustique</vt:lpstr>
      <vt:lpstr>jsPsych - psychoacoustique</vt:lpstr>
      <vt:lpstr>jsPsych - psychoacoustique</vt:lpstr>
      <vt:lpstr>jsPsych – sorting / rating … </vt:lpstr>
      <vt:lpstr>jsPsych – sorting / rating … </vt:lpstr>
      <vt:lpstr>jsPsych – sorting / rating … </vt:lpstr>
      <vt:lpstr>jsPsych – sorting / rating … </vt:lpstr>
      <vt:lpstr>jsPsych – sorting / rating … </vt:lpstr>
      <vt:lpstr>jsPsych – sorting / rating … </vt:lpstr>
      <vt:lpstr>jsPsych - psychoacoustique</vt:lpstr>
      <vt:lpstr>jsPsych – Plugins</vt:lpstr>
      <vt:lpstr>jsPsych – Plugins</vt:lpstr>
      <vt:lpstr>jsPsych – Plugins</vt:lpstr>
      <vt:lpstr>jsPsych – Plugins</vt:lpstr>
      <vt:lpstr>jsPsych – Plugins</vt:lpstr>
      <vt:lpstr>jsPsych – Plugins</vt:lpstr>
      <vt:lpstr>jsPsych – Plugins</vt:lpstr>
      <vt:lpstr>Approfondissement </vt:lpstr>
      <vt:lpstr>Approfondissement </vt:lpstr>
      <vt:lpstr>Présentation PowerPoint</vt:lpstr>
      <vt:lpstr>Approfondissement</vt:lpstr>
      <vt:lpstr>Approfondissement</vt:lpstr>
      <vt:lpstr>Approfondissement</vt:lpstr>
      <vt:lpstr>Utilisation au sein de l’équipe</vt:lpstr>
      <vt:lpstr>Structure SART</vt:lpstr>
      <vt:lpstr>La suite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Trst eee </dc:title>
  <dc:creator>Microsoft Office User</dc:creator>
  <cp:lastModifiedBy>Microsoft Office User</cp:lastModifiedBy>
  <cp:revision>47</cp:revision>
  <dcterms:created xsi:type="dcterms:W3CDTF">2021-11-22T09:10:06Z</dcterms:created>
  <dcterms:modified xsi:type="dcterms:W3CDTF">2022-04-26T11:47:47Z</dcterms:modified>
</cp:coreProperties>
</file>